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513" r:id="rId6"/>
    <p:sldId id="534" r:id="rId7"/>
    <p:sldId id="521" r:id="rId8"/>
    <p:sldId id="546" r:id="rId9"/>
    <p:sldId id="540" r:id="rId10"/>
    <p:sldId id="541" r:id="rId11"/>
    <p:sldId id="547" r:id="rId12"/>
    <p:sldId id="553" r:id="rId13"/>
    <p:sldId id="551" r:id="rId14"/>
    <p:sldId id="548" r:id="rId15"/>
    <p:sldId id="549" r:id="rId16"/>
    <p:sldId id="552" r:id="rId17"/>
    <p:sldId id="557" r:id="rId18"/>
    <p:sldId id="536" r:id="rId19"/>
    <p:sldId id="539" r:id="rId20"/>
    <p:sldId id="554" r:id="rId21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E24"/>
    <a:srgbClr val="4479CB"/>
    <a:srgbClr val="AE1023"/>
    <a:srgbClr val="F4C34F"/>
    <a:srgbClr val="FDB409"/>
    <a:srgbClr val="CB6131"/>
    <a:srgbClr val="FFFF0A"/>
    <a:srgbClr val="FB0005"/>
    <a:srgbClr val="7E76AD"/>
    <a:srgbClr val="918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89350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224" y="64"/>
      </p:cViewPr>
      <p:guideLst>
        <p:guide orient="horz" pos="3411"/>
        <p:guide orient="horz" pos="2132"/>
        <p:guide pos="838"/>
        <p:guide orient="horz" pos="1350"/>
        <p:guide pos="3009"/>
        <p:guide orient="horz" pos="3121"/>
        <p:guide orient="horz" pos="177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pos="2138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c.istat.it\xendesktop\Balbo\lsciandra\Desktop\ANALISI_VENEZ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c.istat.it\xendesktop\Balbo\lsciandra\Desktop\ANALISI_VENEZ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c.istat.it\xendesktop\Balbo\lsciandra\Desktop\ANALISI_VENEZ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contabili</a:t>
            </a:r>
            <a:r>
              <a:rPr lang="en-US" dirty="0"/>
              <a:t> </a:t>
            </a:r>
            <a:r>
              <a:rPr lang="en-US" dirty="0" err="1"/>
              <a:t>analitici</a:t>
            </a:r>
            <a:r>
              <a:rPr lang="en-US" dirty="0"/>
              <a:t> (III download)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8398338373831121E-2"/>
          <c:y val="0.14348005139223866"/>
          <c:w val="0.90160166162616884"/>
          <c:h val="0.63579345144938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tab!$D$17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tab!$A$18:$C$21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  COMUNITA’ MONTANE</c:v>
                </c:pt>
              </c:strCache>
            </c:strRef>
          </c:cat>
          <c:val>
            <c:numRef>
              <c:f>tab!$D$18:$D$21</c:f>
              <c:numCache>
                <c:formatCode>0.0</c:formatCode>
                <c:ptCount val="4"/>
                <c:pt idx="0">
                  <c:v>95</c:v>
                </c:pt>
                <c:pt idx="1">
                  <c:v>89.4</c:v>
                </c:pt>
                <c:pt idx="2">
                  <c:v>60.9</c:v>
                </c:pt>
                <c:pt idx="3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9-49F5-B361-8E0308640046}"/>
            </c:ext>
          </c:extLst>
        </c:ser>
        <c:ser>
          <c:idx val="1"/>
          <c:order val="1"/>
          <c:tx>
            <c:strRef>
              <c:f>tab!$E$17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tab!$A$18:$C$21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  COMUNITA’ MONTANE</c:v>
                </c:pt>
              </c:strCache>
            </c:strRef>
          </c:cat>
          <c:val>
            <c:numRef>
              <c:f>tab!$E$18:$E$21</c:f>
              <c:numCache>
                <c:formatCode>0.0</c:formatCode>
                <c:ptCount val="4"/>
                <c:pt idx="0">
                  <c:v>94.3</c:v>
                </c:pt>
                <c:pt idx="1">
                  <c:v>92.1</c:v>
                </c:pt>
                <c:pt idx="2">
                  <c:v>56.8</c:v>
                </c:pt>
                <c:pt idx="3">
                  <c:v>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9-49F5-B361-8E0308640046}"/>
            </c:ext>
          </c:extLst>
        </c:ser>
        <c:ser>
          <c:idx val="2"/>
          <c:order val="2"/>
          <c:tx>
            <c:strRef>
              <c:f>tab!$F$17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tab!$A$18:$C$21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  COMUNITA’ MONTANE</c:v>
                </c:pt>
              </c:strCache>
            </c:strRef>
          </c:cat>
          <c:val>
            <c:numRef>
              <c:f>tab!$F$18:$F$21</c:f>
              <c:numCache>
                <c:formatCode>0.0</c:formatCode>
                <c:ptCount val="4"/>
                <c:pt idx="0">
                  <c:v>95.3</c:v>
                </c:pt>
                <c:pt idx="1">
                  <c:v>97</c:v>
                </c:pt>
                <c:pt idx="2">
                  <c:v>66.400000000000006</c:v>
                </c:pt>
                <c:pt idx="3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E9-49F5-B361-8E0308640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3346240"/>
        <c:axId val="273346800"/>
      </c:barChart>
      <c:catAx>
        <c:axId val="2733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346800"/>
        <c:crosses val="autoZero"/>
        <c:auto val="1"/>
        <c:lblAlgn val="ctr"/>
        <c:lblOffset val="100"/>
        <c:noMultiLvlLbl val="0"/>
      </c:catAx>
      <c:valAx>
        <c:axId val="273346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34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Entrate (III download)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08331611335951"/>
          <c:y val="0.2141058173467689"/>
          <c:w val="0.85171233739724717"/>
          <c:h val="0.5641381332197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 2'!$B$1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2'!$A$2:$A$5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2'!$B$2:$B$5</c:f>
              <c:numCache>
                <c:formatCode>0.0</c:formatCode>
                <c:ptCount val="4"/>
                <c:pt idx="0">
                  <c:v>94.722361180590298</c:v>
                </c:pt>
                <c:pt idx="1">
                  <c:v>91.34615384615384</c:v>
                </c:pt>
                <c:pt idx="2">
                  <c:v>59.17667238421955</c:v>
                </c:pt>
                <c:pt idx="3">
                  <c:v>49.677419354838712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5-4080-A970-B8291FECC05C}"/>
            </c:ext>
          </c:extLst>
        </c:ser>
        <c:ser>
          <c:idx val="1"/>
          <c:order val="1"/>
          <c:tx>
            <c:strRef>
              <c:f>'TAB 2'!$C$1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2'!$A$2:$A$5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2'!$C$2:$C$5</c:f>
              <c:numCache>
                <c:formatCode>0.0</c:formatCode>
                <c:ptCount val="4"/>
                <c:pt idx="0">
                  <c:v>94.066841907622972</c:v>
                </c:pt>
                <c:pt idx="1">
                  <c:v>92.079207920792086</c:v>
                </c:pt>
                <c:pt idx="2">
                  <c:v>56.445993031358888</c:v>
                </c:pt>
                <c:pt idx="3">
                  <c:v>46.710526315789473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5-4080-A970-B8291FECC05C}"/>
            </c:ext>
          </c:extLst>
        </c:ser>
        <c:ser>
          <c:idx val="2"/>
          <c:order val="2"/>
          <c:tx>
            <c:strRef>
              <c:f>'TAB 2'!$D$1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2'!$A$2:$A$5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2'!$D$2:$D$5</c:f>
              <c:numCache>
                <c:formatCode>0.0</c:formatCode>
                <c:ptCount val="4"/>
                <c:pt idx="0">
                  <c:v>94.830391788709477</c:v>
                </c:pt>
                <c:pt idx="1">
                  <c:v>97</c:v>
                </c:pt>
                <c:pt idx="2">
                  <c:v>63.129496402877692</c:v>
                </c:pt>
                <c:pt idx="3">
                  <c:v>52.702702702702695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5-4080-A970-B8291FECC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3513136"/>
        <c:axId val="273513696"/>
      </c:barChart>
      <c:catAx>
        <c:axId val="27351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513696"/>
        <c:crosses val="autoZero"/>
        <c:auto val="1"/>
        <c:lblAlgn val="ctr"/>
        <c:lblOffset val="100"/>
        <c:noMultiLvlLbl val="0"/>
      </c:catAx>
      <c:valAx>
        <c:axId val="2735136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51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Spese</a:t>
            </a:r>
            <a:r>
              <a:rPr lang="en-US" baseline="0" dirty="0"/>
              <a:t> (III download)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753724552872726"/>
          <c:y val="0.21955105833988667"/>
          <c:w val="0.85898497382047134"/>
          <c:h val="0.561019310565775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2'!$A$8:$A$11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2'!$B$8:$B$11</c:f>
              <c:numCache>
                <c:formatCode>0.0</c:formatCode>
                <c:ptCount val="4"/>
                <c:pt idx="0">
                  <c:v>94.722361180590298</c:v>
                </c:pt>
                <c:pt idx="1">
                  <c:v>91.34615384615384</c:v>
                </c:pt>
                <c:pt idx="2">
                  <c:v>59.17667238421955</c:v>
                </c:pt>
                <c:pt idx="3">
                  <c:v>49.677419354838712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6-406D-9C5E-907E5073A9D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2'!$A$8:$A$11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2'!$C$8:$C$11</c:f>
              <c:numCache>
                <c:formatCode>0.0</c:formatCode>
                <c:ptCount val="4"/>
                <c:pt idx="0">
                  <c:v>94.066841907622972</c:v>
                </c:pt>
                <c:pt idx="1">
                  <c:v>92.079207920792086</c:v>
                </c:pt>
                <c:pt idx="2">
                  <c:v>56.445993031358888</c:v>
                </c:pt>
                <c:pt idx="3">
                  <c:v>46.710526315789473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C6-406D-9C5E-907E5073A9DE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2'!$A$8:$A$11</c:f>
              <c:strCache>
                <c:ptCount val="4"/>
                <c:pt idx="0">
                  <c:v>COMUNI</c:v>
                </c:pt>
                <c:pt idx="1">
                  <c:v>PROVINCE E CM</c:v>
                </c:pt>
                <c:pt idx="2">
                  <c:v>UNIONI DI COMUNI</c:v>
                </c:pt>
                <c:pt idx="3">
                  <c:v>COMUNITA’ MONTANE</c:v>
                </c:pt>
              </c:strCache>
            </c:strRef>
          </c:cat>
          <c:val>
            <c:numRef>
              <c:f>'TAB 2'!$D$8:$D$11</c:f>
              <c:numCache>
                <c:formatCode>0.0</c:formatCode>
                <c:ptCount val="4"/>
                <c:pt idx="0">
                  <c:v>94.830391788709477</c:v>
                </c:pt>
                <c:pt idx="1">
                  <c:v>97</c:v>
                </c:pt>
                <c:pt idx="2">
                  <c:v>63.129496402877692</c:v>
                </c:pt>
                <c:pt idx="3">
                  <c:v>52.702702702702695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6-406D-9C5E-907E5073A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3517056"/>
        <c:axId val="273517616"/>
      </c:barChart>
      <c:catAx>
        <c:axId val="27351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517616"/>
        <c:crosses val="autoZero"/>
        <c:auto val="1"/>
        <c:lblAlgn val="ctr"/>
        <c:lblOffset val="100"/>
        <c:noMultiLvlLbl val="0"/>
      </c:catAx>
      <c:valAx>
        <c:axId val="2735176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351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CC391-B912-4B6C-AB59-CD861E28CA2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F057A2-365F-4325-9CFA-093C373B0D38}">
      <dgm:prSet phldrT="[Tes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sz="3600" dirty="0"/>
            <a:t>impegni</a:t>
          </a:r>
        </a:p>
      </dgm:t>
    </dgm:pt>
    <dgm:pt modelId="{53B823EA-2234-4A34-9C03-359C5589AE3A}" type="parTrans" cxnId="{C9BF3497-96F4-45C1-9D38-1FCE7718C1CA}">
      <dgm:prSet/>
      <dgm:spPr/>
      <dgm:t>
        <a:bodyPr/>
        <a:lstStyle/>
        <a:p>
          <a:endParaRPr lang="it-IT"/>
        </a:p>
      </dgm:t>
    </dgm:pt>
    <dgm:pt modelId="{419B4F02-499F-45F4-A898-285D7AD47D13}" type="sibTrans" cxnId="{C9BF3497-96F4-45C1-9D38-1FCE7718C1CA}">
      <dgm:prSet/>
      <dgm:spPr/>
      <dgm:t>
        <a:bodyPr/>
        <a:lstStyle/>
        <a:p>
          <a:endParaRPr lang="it-IT"/>
        </a:p>
      </dgm:t>
    </dgm:pt>
    <dgm:pt modelId="{55E96F1C-A8EF-4966-BB38-E55AADB9EF6C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SDB Spese per Titoli</a:t>
          </a:r>
        </a:p>
      </dgm:t>
    </dgm:pt>
    <dgm:pt modelId="{6C3AF8AD-E812-4535-AEDC-F5DC47450A19}" type="parTrans" cxnId="{59D865A8-9CCF-4A90-A7FA-F96068C945FB}">
      <dgm:prSet/>
      <dgm:spPr/>
      <dgm:t>
        <a:bodyPr/>
        <a:lstStyle/>
        <a:p>
          <a:endParaRPr lang="it-IT"/>
        </a:p>
      </dgm:t>
    </dgm:pt>
    <dgm:pt modelId="{FEFC8D72-D45A-4397-B1D3-E8655C3F9103}" type="sibTrans" cxnId="{59D865A8-9CCF-4A90-A7FA-F96068C945FB}">
      <dgm:prSet/>
      <dgm:spPr/>
      <dgm:t>
        <a:bodyPr/>
        <a:lstStyle/>
        <a:p>
          <a:endParaRPr lang="it-IT"/>
        </a:p>
      </dgm:t>
    </dgm:pt>
    <dgm:pt modelId="{8C4BED3E-69E2-4B9C-8E84-A9358CC91A9C}">
      <dgm:prSet phldrT="[Testo]" custT="1"/>
      <dgm:spPr>
        <a:solidFill>
          <a:srgbClr val="C0504D">
            <a:lumMod val="60000"/>
            <a:lumOff val="4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335" tIns="13335" rIns="13335" bIns="13335" numCol="1" spcCol="1270" anchor="ctr" anchorCtr="0"/>
        <a:lstStyle/>
        <a:p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SDB</a:t>
          </a:r>
          <a:r>
            <a:rPr lang="it-IT" sz="2100" kern="1200" dirty="0"/>
            <a:t> </a:t>
          </a:r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Spese per Missioni/Programmi</a:t>
          </a:r>
        </a:p>
      </dgm:t>
    </dgm:pt>
    <dgm:pt modelId="{02D4A2F7-6A8A-4493-A8C4-3BD386CDC1A7}" type="parTrans" cxnId="{C7F16A7C-4360-4AC5-A59C-41C3C1EEA488}">
      <dgm:prSet/>
      <dgm:spPr/>
      <dgm:t>
        <a:bodyPr/>
        <a:lstStyle/>
        <a:p>
          <a:endParaRPr lang="it-IT"/>
        </a:p>
      </dgm:t>
    </dgm:pt>
    <dgm:pt modelId="{0153DE76-6C7D-4DD8-8E65-A87E0CE960F3}" type="sibTrans" cxnId="{C7F16A7C-4360-4AC5-A59C-41C3C1EEA488}">
      <dgm:prSet/>
      <dgm:spPr/>
      <dgm:t>
        <a:bodyPr/>
        <a:lstStyle/>
        <a:p>
          <a:endParaRPr lang="it-IT"/>
        </a:p>
      </dgm:t>
    </dgm:pt>
    <dgm:pt modelId="{317E68E4-933A-418A-B0FE-5057DE4A0A95}">
      <dgm:prSet phldrT="[Tes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dirty="0">
              <a:solidFill>
                <a:schemeClr val="tx1">
                  <a:lumMod val="95000"/>
                  <a:lumOff val="5000"/>
                </a:schemeClr>
              </a:solidFill>
            </a:rPr>
            <a:t>SDB Quadro Generale riassuntivo </a:t>
          </a:r>
        </a:p>
      </dgm:t>
    </dgm:pt>
    <dgm:pt modelId="{7BF19DFA-CA11-4F8C-98F6-67CE5DF2D94D}" type="parTrans" cxnId="{2943325C-431D-4653-A878-E2C5817E5FE3}">
      <dgm:prSet/>
      <dgm:spPr/>
      <dgm:t>
        <a:bodyPr/>
        <a:lstStyle/>
        <a:p>
          <a:endParaRPr lang="it-IT"/>
        </a:p>
      </dgm:t>
    </dgm:pt>
    <dgm:pt modelId="{DCFB6EF1-2D85-4E11-A6F4-C60634101F36}" type="sibTrans" cxnId="{2943325C-431D-4653-A878-E2C5817E5FE3}">
      <dgm:prSet/>
      <dgm:spPr/>
      <dgm:t>
        <a:bodyPr/>
        <a:lstStyle/>
        <a:p>
          <a:endParaRPr lang="it-IT"/>
        </a:p>
      </dgm:t>
    </dgm:pt>
    <dgm:pt modelId="{7D5B751D-170E-4DAB-B2CE-A6F432E9C55A}" type="pres">
      <dgm:prSet presAssocID="{AC8CC391-B912-4B6C-AB59-CD861E28CA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8D261E-BD8F-4B96-BD4C-656ADEDEC8C7}" type="pres">
      <dgm:prSet presAssocID="{22F057A2-365F-4325-9CFA-093C373B0D38}" presName="root1" presStyleCnt="0"/>
      <dgm:spPr/>
    </dgm:pt>
    <dgm:pt modelId="{FE90EE6D-30E1-4E1E-A925-4129776FA6FD}" type="pres">
      <dgm:prSet presAssocID="{22F057A2-365F-4325-9CFA-093C373B0D38}" presName="LevelOneTextNode" presStyleLbl="node0" presStyleIdx="0" presStyleCnt="1" custScaleY="53156">
        <dgm:presLayoutVars>
          <dgm:chPref val="3"/>
        </dgm:presLayoutVars>
      </dgm:prSet>
      <dgm:spPr/>
    </dgm:pt>
    <dgm:pt modelId="{E2D40821-72C1-481C-9287-6139E431D4B2}" type="pres">
      <dgm:prSet presAssocID="{22F057A2-365F-4325-9CFA-093C373B0D38}" presName="level2hierChild" presStyleCnt="0"/>
      <dgm:spPr/>
    </dgm:pt>
    <dgm:pt modelId="{A3462E85-91D9-409D-93BA-58E12C89B12A}" type="pres">
      <dgm:prSet presAssocID="{6C3AF8AD-E812-4535-AEDC-F5DC47450A19}" presName="conn2-1" presStyleLbl="parChTrans1D2" presStyleIdx="0" presStyleCnt="3"/>
      <dgm:spPr/>
    </dgm:pt>
    <dgm:pt modelId="{57E53377-CB15-4405-AAD0-946E5C6148A9}" type="pres">
      <dgm:prSet presAssocID="{6C3AF8AD-E812-4535-AEDC-F5DC47450A19}" presName="connTx" presStyleLbl="parChTrans1D2" presStyleIdx="0" presStyleCnt="3"/>
      <dgm:spPr/>
    </dgm:pt>
    <dgm:pt modelId="{6D1BB8BC-C404-4738-96FE-AFF688B12957}" type="pres">
      <dgm:prSet presAssocID="{55E96F1C-A8EF-4966-BB38-E55AADB9EF6C}" presName="root2" presStyleCnt="0"/>
      <dgm:spPr/>
    </dgm:pt>
    <dgm:pt modelId="{D296853F-9FB5-4885-83A7-D85F9E03D409}" type="pres">
      <dgm:prSet presAssocID="{55E96F1C-A8EF-4966-BB38-E55AADB9EF6C}" presName="LevelTwoTextNode" presStyleLbl="node2" presStyleIdx="0" presStyleCnt="3" custLinFactNeighborX="-688" custLinFactNeighborY="-1082">
        <dgm:presLayoutVars>
          <dgm:chPref val="3"/>
        </dgm:presLayoutVars>
      </dgm:prSet>
      <dgm:spPr/>
    </dgm:pt>
    <dgm:pt modelId="{43839990-C646-4064-AB7B-C42197ADB91A}" type="pres">
      <dgm:prSet presAssocID="{55E96F1C-A8EF-4966-BB38-E55AADB9EF6C}" presName="level3hierChild" presStyleCnt="0"/>
      <dgm:spPr/>
    </dgm:pt>
    <dgm:pt modelId="{5C72CEF0-7609-4B1C-A793-B36DBD11D6E0}" type="pres">
      <dgm:prSet presAssocID="{02D4A2F7-6A8A-4493-A8C4-3BD386CDC1A7}" presName="conn2-1" presStyleLbl="parChTrans1D2" presStyleIdx="1" presStyleCnt="3"/>
      <dgm:spPr/>
    </dgm:pt>
    <dgm:pt modelId="{A73B4596-57E5-40C0-95D7-98361E3CBC44}" type="pres">
      <dgm:prSet presAssocID="{02D4A2F7-6A8A-4493-A8C4-3BD386CDC1A7}" presName="connTx" presStyleLbl="parChTrans1D2" presStyleIdx="1" presStyleCnt="3"/>
      <dgm:spPr/>
    </dgm:pt>
    <dgm:pt modelId="{6EFE4F3A-46AC-4846-A837-B5AA3C9908D9}" type="pres">
      <dgm:prSet presAssocID="{8C4BED3E-69E2-4B9C-8E84-A9358CC91A9C}" presName="root2" presStyleCnt="0"/>
      <dgm:spPr/>
    </dgm:pt>
    <dgm:pt modelId="{BBB4C064-5E79-472D-92B6-8908FEF7F08A}" type="pres">
      <dgm:prSet presAssocID="{8C4BED3E-69E2-4B9C-8E84-A9358CC91A9C}" presName="LevelTwoTextNode" presStyleLbl="node2" presStyleIdx="1" presStyleCnt="3">
        <dgm:presLayoutVars>
          <dgm:chPref val="3"/>
        </dgm:presLayoutVars>
      </dgm:prSet>
      <dgm:spPr>
        <a:xfrm>
          <a:off x="2112737" y="1479912"/>
          <a:ext cx="2277237" cy="694279"/>
        </a:xfrm>
        <a:prstGeom prst="rect">
          <a:avLst/>
        </a:prstGeom>
      </dgm:spPr>
    </dgm:pt>
    <dgm:pt modelId="{D7FCCFC3-EB42-43F3-8DD9-C159829A3B0A}" type="pres">
      <dgm:prSet presAssocID="{8C4BED3E-69E2-4B9C-8E84-A9358CC91A9C}" presName="level3hierChild" presStyleCnt="0"/>
      <dgm:spPr/>
    </dgm:pt>
    <dgm:pt modelId="{27D2CD1F-2E30-4AFB-BB75-FA1E2247471B}" type="pres">
      <dgm:prSet presAssocID="{7BF19DFA-CA11-4F8C-98F6-67CE5DF2D94D}" presName="conn2-1" presStyleLbl="parChTrans1D2" presStyleIdx="2" presStyleCnt="3"/>
      <dgm:spPr/>
    </dgm:pt>
    <dgm:pt modelId="{7F68F579-50A6-483E-9139-2888980F89D1}" type="pres">
      <dgm:prSet presAssocID="{7BF19DFA-CA11-4F8C-98F6-67CE5DF2D94D}" presName="connTx" presStyleLbl="parChTrans1D2" presStyleIdx="2" presStyleCnt="3"/>
      <dgm:spPr/>
    </dgm:pt>
    <dgm:pt modelId="{CF5DD780-FCAD-4431-9ACA-3F73F07819C0}" type="pres">
      <dgm:prSet presAssocID="{317E68E4-933A-418A-B0FE-5057DE4A0A95}" presName="root2" presStyleCnt="0"/>
      <dgm:spPr/>
    </dgm:pt>
    <dgm:pt modelId="{01304F86-E846-4292-BC2E-A92BFB0CD090}" type="pres">
      <dgm:prSet presAssocID="{317E68E4-933A-418A-B0FE-5057DE4A0A95}" presName="LevelTwoTextNode" presStyleLbl="node2" presStyleIdx="2" presStyleCnt="3">
        <dgm:presLayoutVars>
          <dgm:chPref val="3"/>
        </dgm:presLayoutVars>
      </dgm:prSet>
      <dgm:spPr/>
    </dgm:pt>
    <dgm:pt modelId="{A61D0297-2EA0-45C8-82F7-357CA196222E}" type="pres">
      <dgm:prSet presAssocID="{317E68E4-933A-418A-B0FE-5057DE4A0A95}" presName="level3hierChild" presStyleCnt="0"/>
      <dgm:spPr/>
    </dgm:pt>
  </dgm:ptLst>
  <dgm:cxnLst>
    <dgm:cxn modelId="{A2D3CE3C-3826-4CAC-99F6-D600292787F6}" type="presOf" srcId="{7BF19DFA-CA11-4F8C-98F6-67CE5DF2D94D}" destId="{27D2CD1F-2E30-4AFB-BB75-FA1E2247471B}" srcOrd="0" destOrd="0" presId="urn:microsoft.com/office/officeart/2008/layout/HorizontalMultiLevelHierarchy"/>
    <dgm:cxn modelId="{2943325C-431D-4653-A878-E2C5817E5FE3}" srcId="{22F057A2-365F-4325-9CFA-093C373B0D38}" destId="{317E68E4-933A-418A-B0FE-5057DE4A0A95}" srcOrd="2" destOrd="0" parTransId="{7BF19DFA-CA11-4F8C-98F6-67CE5DF2D94D}" sibTransId="{DCFB6EF1-2D85-4E11-A6F4-C60634101F36}"/>
    <dgm:cxn modelId="{BB7C7968-A865-41FB-8491-03F37446D096}" type="presOf" srcId="{7BF19DFA-CA11-4F8C-98F6-67CE5DF2D94D}" destId="{7F68F579-50A6-483E-9139-2888980F89D1}" srcOrd="1" destOrd="0" presId="urn:microsoft.com/office/officeart/2008/layout/HorizontalMultiLevelHierarchy"/>
    <dgm:cxn modelId="{6E64B958-67FE-4663-9D90-79060F03BD17}" type="presOf" srcId="{55E96F1C-A8EF-4966-BB38-E55AADB9EF6C}" destId="{D296853F-9FB5-4885-83A7-D85F9E03D409}" srcOrd="0" destOrd="0" presId="urn:microsoft.com/office/officeart/2008/layout/HorizontalMultiLevelHierarchy"/>
    <dgm:cxn modelId="{C7F16A7C-4360-4AC5-A59C-41C3C1EEA488}" srcId="{22F057A2-365F-4325-9CFA-093C373B0D38}" destId="{8C4BED3E-69E2-4B9C-8E84-A9358CC91A9C}" srcOrd="1" destOrd="0" parTransId="{02D4A2F7-6A8A-4493-A8C4-3BD386CDC1A7}" sibTransId="{0153DE76-6C7D-4DD8-8E65-A87E0CE960F3}"/>
    <dgm:cxn modelId="{C9BF3497-96F4-45C1-9D38-1FCE7718C1CA}" srcId="{AC8CC391-B912-4B6C-AB59-CD861E28CA2D}" destId="{22F057A2-365F-4325-9CFA-093C373B0D38}" srcOrd="0" destOrd="0" parTransId="{53B823EA-2234-4A34-9C03-359C5589AE3A}" sibTransId="{419B4F02-499F-45F4-A898-285D7AD47D13}"/>
    <dgm:cxn modelId="{59D865A8-9CCF-4A90-A7FA-F96068C945FB}" srcId="{22F057A2-365F-4325-9CFA-093C373B0D38}" destId="{55E96F1C-A8EF-4966-BB38-E55AADB9EF6C}" srcOrd="0" destOrd="0" parTransId="{6C3AF8AD-E812-4535-AEDC-F5DC47450A19}" sibTransId="{FEFC8D72-D45A-4397-B1D3-E8655C3F9103}"/>
    <dgm:cxn modelId="{248202B2-4BC6-4275-8A53-11990D5ED3E9}" type="presOf" srcId="{317E68E4-933A-418A-B0FE-5057DE4A0A95}" destId="{01304F86-E846-4292-BC2E-A92BFB0CD090}" srcOrd="0" destOrd="0" presId="urn:microsoft.com/office/officeart/2008/layout/HorizontalMultiLevelHierarchy"/>
    <dgm:cxn modelId="{C15516BD-3E36-4956-B3F2-8FA5AFAE95A5}" type="presOf" srcId="{6C3AF8AD-E812-4535-AEDC-F5DC47450A19}" destId="{57E53377-CB15-4405-AAD0-946E5C6148A9}" srcOrd="1" destOrd="0" presId="urn:microsoft.com/office/officeart/2008/layout/HorizontalMultiLevelHierarchy"/>
    <dgm:cxn modelId="{214745BF-36A0-4EA7-90C3-048EED6E80F2}" type="presOf" srcId="{02D4A2F7-6A8A-4493-A8C4-3BD386CDC1A7}" destId="{5C72CEF0-7609-4B1C-A793-B36DBD11D6E0}" srcOrd="0" destOrd="0" presId="urn:microsoft.com/office/officeart/2008/layout/HorizontalMultiLevelHierarchy"/>
    <dgm:cxn modelId="{19AE5DC7-CB15-496B-92B2-FB6D20B9FD9E}" type="presOf" srcId="{22F057A2-365F-4325-9CFA-093C373B0D38}" destId="{FE90EE6D-30E1-4E1E-A925-4129776FA6FD}" srcOrd="0" destOrd="0" presId="urn:microsoft.com/office/officeart/2008/layout/HorizontalMultiLevelHierarchy"/>
    <dgm:cxn modelId="{3C19F6D8-0C73-40FD-9D4E-BC73C68183B4}" type="presOf" srcId="{6C3AF8AD-E812-4535-AEDC-F5DC47450A19}" destId="{A3462E85-91D9-409D-93BA-58E12C89B12A}" srcOrd="0" destOrd="0" presId="urn:microsoft.com/office/officeart/2008/layout/HorizontalMultiLevelHierarchy"/>
    <dgm:cxn modelId="{65E5D3F1-D08F-47BA-8368-BAD2A9916F89}" type="presOf" srcId="{02D4A2F7-6A8A-4493-A8C4-3BD386CDC1A7}" destId="{A73B4596-57E5-40C0-95D7-98361E3CBC44}" srcOrd="1" destOrd="0" presId="urn:microsoft.com/office/officeart/2008/layout/HorizontalMultiLevelHierarchy"/>
    <dgm:cxn modelId="{C850EBF7-6A61-432E-99AD-D03AD22155DC}" type="presOf" srcId="{AC8CC391-B912-4B6C-AB59-CD861E28CA2D}" destId="{7D5B751D-170E-4DAB-B2CE-A6F432E9C55A}" srcOrd="0" destOrd="0" presId="urn:microsoft.com/office/officeart/2008/layout/HorizontalMultiLevelHierarchy"/>
    <dgm:cxn modelId="{2ACC86FD-6C86-4587-8DCF-3B6FA0C9CEA4}" type="presOf" srcId="{8C4BED3E-69E2-4B9C-8E84-A9358CC91A9C}" destId="{BBB4C064-5E79-472D-92B6-8908FEF7F08A}" srcOrd="0" destOrd="0" presId="urn:microsoft.com/office/officeart/2008/layout/HorizontalMultiLevelHierarchy"/>
    <dgm:cxn modelId="{B28CF394-F6C9-4DD1-A60B-33CE649558B1}" type="presParOf" srcId="{7D5B751D-170E-4DAB-B2CE-A6F432E9C55A}" destId="{0B8D261E-BD8F-4B96-BD4C-656ADEDEC8C7}" srcOrd="0" destOrd="0" presId="urn:microsoft.com/office/officeart/2008/layout/HorizontalMultiLevelHierarchy"/>
    <dgm:cxn modelId="{528B4E7E-12F3-4F8D-8175-BE73B20C711F}" type="presParOf" srcId="{0B8D261E-BD8F-4B96-BD4C-656ADEDEC8C7}" destId="{FE90EE6D-30E1-4E1E-A925-4129776FA6FD}" srcOrd="0" destOrd="0" presId="urn:microsoft.com/office/officeart/2008/layout/HorizontalMultiLevelHierarchy"/>
    <dgm:cxn modelId="{53545AB2-ED95-4905-8652-34285C010BB7}" type="presParOf" srcId="{0B8D261E-BD8F-4B96-BD4C-656ADEDEC8C7}" destId="{E2D40821-72C1-481C-9287-6139E431D4B2}" srcOrd="1" destOrd="0" presId="urn:microsoft.com/office/officeart/2008/layout/HorizontalMultiLevelHierarchy"/>
    <dgm:cxn modelId="{672F297B-3503-4261-B71F-7E07F0AB8247}" type="presParOf" srcId="{E2D40821-72C1-481C-9287-6139E431D4B2}" destId="{A3462E85-91D9-409D-93BA-58E12C89B12A}" srcOrd="0" destOrd="0" presId="urn:microsoft.com/office/officeart/2008/layout/HorizontalMultiLevelHierarchy"/>
    <dgm:cxn modelId="{0486AFA0-5D55-4CD5-86A2-1AEE940EDEC2}" type="presParOf" srcId="{A3462E85-91D9-409D-93BA-58E12C89B12A}" destId="{57E53377-CB15-4405-AAD0-946E5C6148A9}" srcOrd="0" destOrd="0" presId="urn:microsoft.com/office/officeart/2008/layout/HorizontalMultiLevelHierarchy"/>
    <dgm:cxn modelId="{256E04E6-E8E3-4B07-BE48-1D80637CF9F5}" type="presParOf" srcId="{E2D40821-72C1-481C-9287-6139E431D4B2}" destId="{6D1BB8BC-C404-4738-96FE-AFF688B12957}" srcOrd="1" destOrd="0" presId="urn:microsoft.com/office/officeart/2008/layout/HorizontalMultiLevelHierarchy"/>
    <dgm:cxn modelId="{40BF04F9-962F-4215-8848-F0763B6F4B57}" type="presParOf" srcId="{6D1BB8BC-C404-4738-96FE-AFF688B12957}" destId="{D296853F-9FB5-4885-83A7-D85F9E03D409}" srcOrd="0" destOrd="0" presId="urn:microsoft.com/office/officeart/2008/layout/HorizontalMultiLevelHierarchy"/>
    <dgm:cxn modelId="{8F445549-AD7F-4AE0-9A2E-EB813F5FF3D0}" type="presParOf" srcId="{6D1BB8BC-C404-4738-96FE-AFF688B12957}" destId="{43839990-C646-4064-AB7B-C42197ADB91A}" srcOrd="1" destOrd="0" presId="urn:microsoft.com/office/officeart/2008/layout/HorizontalMultiLevelHierarchy"/>
    <dgm:cxn modelId="{84CDAA9C-FD57-4AAB-8268-B4F74742CB29}" type="presParOf" srcId="{E2D40821-72C1-481C-9287-6139E431D4B2}" destId="{5C72CEF0-7609-4B1C-A793-B36DBD11D6E0}" srcOrd="2" destOrd="0" presId="urn:microsoft.com/office/officeart/2008/layout/HorizontalMultiLevelHierarchy"/>
    <dgm:cxn modelId="{82D2F858-BFDB-48A6-BBD8-5854D4A158AB}" type="presParOf" srcId="{5C72CEF0-7609-4B1C-A793-B36DBD11D6E0}" destId="{A73B4596-57E5-40C0-95D7-98361E3CBC44}" srcOrd="0" destOrd="0" presId="urn:microsoft.com/office/officeart/2008/layout/HorizontalMultiLevelHierarchy"/>
    <dgm:cxn modelId="{7EB7D580-2C4F-4FB5-89DA-34217E610877}" type="presParOf" srcId="{E2D40821-72C1-481C-9287-6139E431D4B2}" destId="{6EFE4F3A-46AC-4846-A837-B5AA3C9908D9}" srcOrd="3" destOrd="0" presId="urn:microsoft.com/office/officeart/2008/layout/HorizontalMultiLevelHierarchy"/>
    <dgm:cxn modelId="{C44F97DE-97A2-4769-9C8A-1E8E0B946FBD}" type="presParOf" srcId="{6EFE4F3A-46AC-4846-A837-B5AA3C9908D9}" destId="{BBB4C064-5E79-472D-92B6-8908FEF7F08A}" srcOrd="0" destOrd="0" presId="urn:microsoft.com/office/officeart/2008/layout/HorizontalMultiLevelHierarchy"/>
    <dgm:cxn modelId="{BC64F942-31D8-4974-9684-C388D8AC1F8F}" type="presParOf" srcId="{6EFE4F3A-46AC-4846-A837-B5AA3C9908D9}" destId="{D7FCCFC3-EB42-43F3-8DD9-C159829A3B0A}" srcOrd="1" destOrd="0" presId="urn:microsoft.com/office/officeart/2008/layout/HorizontalMultiLevelHierarchy"/>
    <dgm:cxn modelId="{D34F9156-6F08-4A22-8B6B-4DAFF6CD221B}" type="presParOf" srcId="{E2D40821-72C1-481C-9287-6139E431D4B2}" destId="{27D2CD1F-2E30-4AFB-BB75-FA1E2247471B}" srcOrd="4" destOrd="0" presId="urn:microsoft.com/office/officeart/2008/layout/HorizontalMultiLevelHierarchy"/>
    <dgm:cxn modelId="{B50AE127-230B-402E-A032-265C995CC727}" type="presParOf" srcId="{27D2CD1F-2E30-4AFB-BB75-FA1E2247471B}" destId="{7F68F579-50A6-483E-9139-2888980F89D1}" srcOrd="0" destOrd="0" presId="urn:microsoft.com/office/officeart/2008/layout/HorizontalMultiLevelHierarchy"/>
    <dgm:cxn modelId="{7B848BDB-CF52-432D-93D3-C5D2DA574054}" type="presParOf" srcId="{E2D40821-72C1-481C-9287-6139E431D4B2}" destId="{CF5DD780-FCAD-4431-9ACA-3F73F07819C0}" srcOrd="5" destOrd="0" presId="urn:microsoft.com/office/officeart/2008/layout/HorizontalMultiLevelHierarchy"/>
    <dgm:cxn modelId="{0B691DED-DF56-4B64-8766-5FD7C5DA3901}" type="presParOf" srcId="{CF5DD780-FCAD-4431-9ACA-3F73F07819C0}" destId="{01304F86-E846-4292-BC2E-A92BFB0CD090}" srcOrd="0" destOrd="0" presId="urn:microsoft.com/office/officeart/2008/layout/HorizontalMultiLevelHierarchy"/>
    <dgm:cxn modelId="{9DCA2188-0FD4-4D5F-AFE3-4A131747BCC4}" type="presParOf" srcId="{CF5DD780-FCAD-4431-9ACA-3F73F07819C0}" destId="{A61D0297-2EA0-45C8-82F7-357CA196222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2CD1F-2E30-4AFB-BB75-FA1E2247471B}">
      <dsp:nvSpPr>
        <dsp:cNvPr id="0" name=""/>
        <dsp:cNvSpPr/>
      </dsp:nvSpPr>
      <dsp:spPr>
        <a:xfrm>
          <a:off x="1657289" y="1827052"/>
          <a:ext cx="455447" cy="86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723" y="0"/>
              </a:lnTo>
              <a:lnTo>
                <a:pt x="227723" y="867849"/>
              </a:lnTo>
              <a:lnTo>
                <a:pt x="455447" y="867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860511" y="2236474"/>
        <a:ext cx="49004" cy="49004"/>
      </dsp:txXfrm>
    </dsp:sp>
    <dsp:sp modelId="{5C72CEF0-7609-4B1C-A793-B36DBD11D6E0}">
      <dsp:nvSpPr>
        <dsp:cNvPr id="0" name=""/>
        <dsp:cNvSpPr/>
      </dsp:nvSpPr>
      <dsp:spPr>
        <a:xfrm>
          <a:off x="1657289" y="1781332"/>
          <a:ext cx="4554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544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873627" y="1815665"/>
        <a:ext cx="22772" cy="22772"/>
      </dsp:txXfrm>
    </dsp:sp>
    <dsp:sp modelId="{A3462E85-91D9-409D-93BA-58E12C89B12A}">
      <dsp:nvSpPr>
        <dsp:cNvPr id="0" name=""/>
        <dsp:cNvSpPr/>
      </dsp:nvSpPr>
      <dsp:spPr>
        <a:xfrm>
          <a:off x="1657289" y="951690"/>
          <a:ext cx="439780" cy="875361"/>
        </a:xfrm>
        <a:custGeom>
          <a:avLst/>
          <a:gdLst/>
          <a:ahLst/>
          <a:cxnLst/>
          <a:rect l="0" t="0" r="0" b="0"/>
          <a:pathLst>
            <a:path>
              <a:moveTo>
                <a:pt x="0" y="875361"/>
              </a:moveTo>
              <a:lnTo>
                <a:pt x="219890" y="875361"/>
              </a:lnTo>
              <a:lnTo>
                <a:pt x="219890" y="0"/>
              </a:lnTo>
              <a:lnTo>
                <a:pt x="4397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852689" y="1364880"/>
        <a:ext cx="48981" cy="48981"/>
      </dsp:txXfrm>
    </dsp:sp>
    <dsp:sp modelId="{FE90EE6D-30E1-4E1E-A925-4129776FA6FD}">
      <dsp:nvSpPr>
        <dsp:cNvPr id="0" name=""/>
        <dsp:cNvSpPr/>
      </dsp:nvSpPr>
      <dsp:spPr>
        <a:xfrm rot="16200000">
          <a:off x="338962" y="1479912"/>
          <a:ext cx="1942375" cy="69427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 dirty="0"/>
            <a:t>impegni</a:t>
          </a:r>
        </a:p>
      </dsp:txBody>
      <dsp:txXfrm>
        <a:off x="338962" y="1479912"/>
        <a:ext cx="1942375" cy="694279"/>
      </dsp:txXfrm>
    </dsp:sp>
    <dsp:sp modelId="{D296853F-9FB5-4885-83A7-D85F9E03D409}">
      <dsp:nvSpPr>
        <dsp:cNvPr id="0" name=""/>
        <dsp:cNvSpPr/>
      </dsp:nvSpPr>
      <dsp:spPr>
        <a:xfrm>
          <a:off x="2097069" y="604550"/>
          <a:ext cx="2277237" cy="6942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SDB Spese per Titoli</a:t>
          </a:r>
        </a:p>
      </dsp:txBody>
      <dsp:txXfrm>
        <a:off x="2097069" y="604550"/>
        <a:ext cx="2277237" cy="694279"/>
      </dsp:txXfrm>
    </dsp:sp>
    <dsp:sp modelId="{BBB4C064-5E79-472D-92B6-8908FEF7F08A}">
      <dsp:nvSpPr>
        <dsp:cNvPr id="0" name=""/>
        <dsp:cNvSpPr/>
      </dsp:nvSpPr>
      <dsp:spPr>
        <a:xfrm>
          <a:off x="2112737" y="1479912"/>
          <a:ext cx="2277237" cy="694279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SDB</a:t>
          </a:r>
          <a:r>
            <a:rPr lang="it-IT" sz="2100" kern="1200" dirty="0"/>
            <a:t> </a:t>
          </a:r>
          <a:r>
            <a:rPr lang="it-IT" sz="2100" kern="1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+mn-ea"/>
              <a:cs typeface="+mn-cs"/>
            </a:rPr>
            <a:t>Spese per Missioni/Programmi</a:t>
          </a:r>
        </a:p>
      </dsp:txBody>
      <dsp:txXfrm>
        <a:off x="2112737" y="1479912"/>
        <a:ext cx="2277237" cy="694279"/>
      </dsp:txXfrm>
    </dsp:sp>
    <dsp:sp modelId="{01304F86-E846-4292-BC2E-A92BFB0CD090}">
      <dsp:nvSpPr>
        <dsp:cNvPr id="0" name=""/>
        <dsp:cNvSpPr/>
      </dsp:nvSpPr>
      <dsp:spPr>
        <a:xfrm>
          <a:off x="2112737" y="2347761"/>
          <a:ext cx="2277237" cy="6942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tx1">
                  <a:lumMod val="95000"/>
                  <a:lumOff val="5000"/>
                </a:schemeClr>
              </a:solidFill>
            </a:rPr>
            <a:t>SDB Quadro Generale riassuntivo </a:t>
          </a:r>
        </a:p>
      </dsp:txBody>
      <dsp:txXfrm>
        <a:off x="2112737" y="2347761"/>
        <a:ext cx="2277237" cy="694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7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>
                <a:solidFill>
                  <a:prstClr val="black"/>
                </a:solidFill>
              </a:rPr>
              <a:pPr/>
              <a:t>10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35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>
                <a:solidFill>
                  <a:prstClr val="black"/>
                </a:solidFill>
              </a:rPr>
              <a:pPr/>
              <a:t>11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80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>
                <a:solidFill>
                  <a:prstClr val="black"/>
                </a:solidFill>
              </a:rPr>
              <a:pPr/>
              <a:t>12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32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91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04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3209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216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046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489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19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273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15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851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>
                <a:solidFill>
                  <a:prstClr val="black"/>
                </a:solidFill>
              </a:rPr>
              <a:pPr/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0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16/12/2021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16/12/2021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16/12/2021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8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5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1162539" y="-1"/>
            <a:ext cx="8049193" cy="33395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62539" y="1714500"/>
            <a:ext cx="7838847" cy="35086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ts val="3000"/>
              </a:lnSpc>
            </a:pPr>
            <a:r>
              <a:rPr lang="en-US" sz="2800" b="1" dirty="0">
                <a:solidFill>
                  <a:srgbClr val="CF1E24"/>
                </a:solidFill>
              </a:rPr>
              <a:t>BDAP per la </a:t>
            </a:r>
            <a:r>
              <a:rPr lang="en-US" sz="2800" b="1" dirty="0" err="1">
                <a:solidFill>
                  <a:srgbClr val="CF1E24"/>
                </a:solidFill>
              </a:rPr>
              <a:t>produzione</a:t>
            </a:r>
            <a:r>
              <a:rPr lang="en-US" sz="2800" b="1" dirty="0">
                <a:solidFill>
                  <a:srgbClr val="CF1E24"/>
                </a:solidFill>
              </a:rPr>
              <a:t> </a:t>
            </a:r>
            <a:r>
              <a:rPr lang="en-US" sz="2800" b="1" dirty="0" err="1">
                <a:solidFill>
                  <a:srgbClr val="CF1E24"/>
                </a:solidFill>
              </a:rPr>
              <a:t>delle</a:t>
            </a:r>
            <a:r>
              <a:rPr lang="en-US" sz="2800" b="1" dirty="0">
                <a:solidFill>
                  <a:srgbClr val="CF1E24"/>
                </a:solidFill>
              </a:rPr>
              <a:t> </a:t>
            </a:r>
            <a:r>
              <a:rPr lang="en-US" sz="2800" b="1" dirty="0" err="1">
                <a:solidFill>
                  <a:srgbClr val="CF1E24"/>
                </a:solidFill>
              </a:rPr>
              <a:t>statistiche</a:t>
            </a:r>
            <a:r>
              <a:rPr lang="en-US" sz="2800" b="1" dirty="0">
                <a:solidFill>
                  <a:srgbClr val="CF1E24"/>
                </a:solidFill>
              </a:rPr>
              <a:t> di </a:t>
            </a:r>
            <a:r>
              <a:rPr lang="en-US" sz="2800" b="1" dirty="0" err="1">
                <a:solidFill>
                  <a:srgbClr val="CF1E24"/>
                </a:solidFill>
              </a:rPr>
              <a:t>finanza</a:t>
            </a:r>
            <a:r>
              <a:rPr lang="en-US" sz="2800" b="1" dirty="0">
                <a:solidFill>
                  <a:srgbClr val="CF1E24"/>
                </a:solidFill>
              </a:rPr>
              <a:t> </a:t>
            </a:r>
            <a:r>
              <a:rPr lang="en-US" sz="2800" b="1" dirty="0" err="1">
                <a:solidFill>
                  <a:srgbClr val="CF1E24"/>
                </a:solidFill>
              </a:rPr>
              <a:t>pubblica</a:t>
            </a:r>
            <a:endParaRPr lang="en-US" sz="28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endParaRPr lang="en-US" sz="28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endParaRPr lang="en-US" sz="28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endParaRPr lang="en-US" sz="28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r>
              <a:rPr lang="en-US" sz="1800" b="1" dirty="0">
                <a:solidFill>
                  <a:srgbClr val="CF1E24"/>
                </a:solidFill>
              </a:rPr>
              <a:t>Luisa Sciandra</a:t>
            </a:r>
          </a:p>
          <a:p>
            <a:pPr fontAlgn="base"/>
            <a:r>
              <a:rPr lang="en-US" sz="1400" dirty="0"/>
              <a:t>ISTAT- </a:t>
            </a:r>
            <a:r>
              <a:rPr lang="en-US" sz="1400" dirty="0" err="1"/>
              <a:t>Direzione</a:t>
            </a:r>
            <a:r>
              <a:rPr lang="en-US" sz="1400" dirty="0"/>
              <a:t> Centrale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Contabilità</a:t>
            </a:r>
            <a:r>
              <a:rPr lang="en-US" sz="1400" dirty="0"/>
              <a:t> Nazionale </a:t>
            </a:r>
          </a:p>
          <a:p>
            <a:pPr fontAlgn="base"/>
            <a:r>
              <a:rPr lang="en-US" sz="1400" dirty="0" err="1"/>
              <a:t>Servizio</a:t>
            </a:r>
            <a:r>
              <a:rPr lang="en-US" sz="1400" dirty="0"/>
              <a:t> </a:t>
            </a:r>
            <a:r>
              <a:rPr lang="en-US" sz="1400" dirty="0" err="1"/>
              <a:t>Compilazione</a:t>
            </a:r>
            <a:r>
              <a:rPr lang="en-US" sz="1400" dirty="0"/>
              <a:t> </a:t>
            </a:r>
            <a:r>
              <a:rPr lang="en-US" sz="1400" dirty="0" err="1"/>
              <a:t>dei</a:t>
            </a:r>
            <a:r>
              <a:rPr lang="en-US" sz="1400" dirty="0"/>
              <a:t> Conti di </a:t>
            </a:r>
            <a:r>
              <a:rPr lang="en-US" sz="1400" dirty="0" err="1"/>
              <a:t>Finanza</a:t>
            </a:r>
            <a:r>
              <a:rPr lang="en-US" sz="1400" dirty="0"/>
              <a:t> </a:t>
            </a:r>
            <a:r>
              <a:rPr lang="en-US" sz="1400" dirty="0" err="1"/>
              <a:t>Pubblica</a:t>
            </a:r>
            <a:endParaRPr lang="en-US" sz="1400" dirty="0"/>
          </a:p>
          <a:p>
            <a:pPr fontAlgn="base">
              <a:lnSpc>
                <a:spcPts val="3000"/>
              </a:lnSpc>
            </a:pPr>
            <a:endParaRPr lang="en-US" sz="32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r>
              <a:rPr lang="it-IT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12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539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ttore 1 12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162540" y="203390"/>
            <a:ext cx="79227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1400" dirty="0">
              <a:solidFill>
                <a:srgbClr val="C00000"/>
              </a:solidFill>
            </a:endParaRPr>
          </a:p>
          <a:p>
            <a:r>
              <a:rPr lang="it-IT" sz="1600" b="1" dirty="0"/>
              <a:t>IV Convegno Nazionale di Contabilità pubblica «Il comune nella finanza globale: i conti pubblici nel «front office» dello Stato alla prova del NGUE»</a:t>
            </a:r>
          </a:p>
          <a:p>
            <a:r>
              <a:rPr lang="en-US" sz="1400" dirty="0"/>
              <a:t>Venezia. 17 </a:t>
            </a:r>
            <a:r>
              <a:rPr lang="en-US" sz="1400" dirty="0" err="1"/>
              <a:t>dicembre</a:t>
            </a:r>
            <a:r>
              <a:rPr lang="en-US" sz="1400" dirty="0"/>
              <a:t> 2021</a:t>
            </a:r>
            <a:endParaRPr lang="it-IT" sz="1200" dirty="0"/>
          </a:p>
          <a:p>
            <a:endParaRPr lang="it-IT" sz="12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947250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5433" y="4617814"/>
            <a:ext cx="4255558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062169" y="30420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659982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>
                <a:solidFill>
                  <a:prstClr val="white"/>
                </a:solidFill>
              </a:rPr>
              <a:t>La coerenza interna (2)</a:t>
            </a:r>
          </a:p>
        </p:txBody>
      </p:sp>
      <p:sp>
        <p:nvSpPr>
          <p:cNvPr id="15" name="AutoShape 2" descr="Risultati immagini per fogli di calc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6" name="AutoShape 5" descr="Risultati immagini per fogli di calc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7" name="AutoShape 7" descr="Risultati immagini per fogli di calcol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16216" y="1491630"/>
            <a:ext cx="1297572" cy="57113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4" name="Connettore 1 13"/>
          <p:cNvCxnSpPr/>
          <p:nvPr/>
        </p:nvCxnSpPr>
        <p:spPr>
          <a:xfrm>
            <a:off x="1154073" y="4514879"/>
            <a:ext cx="7761326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92887"/>
              </p:ext>
            </p:extLst>
          </p:nvPr>
        </p:nvGraphicFramePr>
        <p:xfrm>
          <a:off x="1717788" y="1206688"/>
          <a:ext cx="6096000" cy="244284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Classi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errore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it-IT" sz="19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lang="it-IT" sz="19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con esito negativo</a:t>
                      </a:r>
                      <a:endParaRPr lang="it-IT" sz="1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9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cod</a:t>
                      </a:r>
                      <a:r>
                        <a:rPr lang="it-IT" sz="1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classe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Null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 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r>
                        <a:rPr lang="it-IT" sz="1600" u="none" strike="noStrike" dirty="0">
                          <a:effectLst/>
                        </a:rPr>
                        <a:t>-Medium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Medium-High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– 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=&gt;50%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74803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5433" y="4617814"/>
            <a:ext cx="4255558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062169" y="30420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659982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1298643" y="133354"/>
            <a:ext cx="761675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>
                <a:solidFill>
                  <a:prstClr val="white"/>
                </a:solidFill>
              </a:rPr>
              <a:t>La coerenza interna tra schemi di bilancio</a:t>
            </a:r>
          </a:p>
        </p:txBody>
      </p:sp>
      <p:sp>
        <p:nvSpPr>
          <p:cNvPr id="15" name="AutoShape 2" descr="Risultati immagini per fogli di calc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6" name="AutoShape 5" descr="Risultati immagini per fogli di calc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7" name="AutoShape 7" descr="Risultati immagini per fogli di calcol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154073" y="4514879"/>
            <a:ext cx="7761326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89304"/>
              </p:ext>
            </p:extLst>
          </p:nvPr>
        </p:nvGraphicFramePr>
        <p:xfrm>
          <a:off x="1154071" y="644497"/>
          <a:ext cx="7602470" cy="194767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449">
                <a:tc>
                  <a:txBody>
                    <a:bodyPr/>
                    <a:lstStyle/>
                    <a:p>
                      <a:r>
                        <a:rPr lang="it-IT" dirty="0"/>
                        <a:t>entrate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Null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96,9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r>
                        <a:rPr lang="it-IT" sz="1600" u="none" strike="noStrike" dirty="0">
                          <a:effectLst/>
                        </a:rPr>
                        <a:t>-Medium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Medium-High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49CD215-745C-4DA5-AE5A-00DCC3E00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11493"/>
              </p:ext>
            </p:extLst>
          </p:nvPr>
        </p:nvGraphicFramePr>
        <p:xfrm>
          <a:off x="1154071" y="2649908"/>
          <a:ext cx="7602470" cy="1783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287">
                <a:tc>
                  <a:txBody>
                    <a:bodyPr/>
                    <a:lstStyle/>
                    <a:p>
                      <a:r>
                        <a:rPr lang="it-IT" dirty="0"/>
                        <a:t>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Null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5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r>
                        <a:rPr lang="it-IT" sz="1600" u="none" strike="noStrike" dirty="0">
                          <a:effectLst/>
                        </a:rPr>
                        <a:t>-Medium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Medium-High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1071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5433" y="4772794"/>
            <a:ext cx="4255558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062169" y="30420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659982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>
                <a:solidFill>
                  <a:prstClr val="white"/>
                </a:solidFill>
              </a:rPr>
              <a:t>La coerenza interna tra SDB e l’aggregazione dei DCA</a:t>
            </a:r>
          </a:p>
        </p:txBody>
      </p:sp>
      <p:sp>
        <p:nvSpPr>
          <p:cNvPr id="15" name="AutoShape 2" descr="Risultati immagini per fogli di calc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6" name="AutoShape 5" descr="Risultati immagini per fogli di calc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7" name="AutoShape 7" descr="Risultati immagini per fogli di calcol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154073" y="4514879"/>
            <a:ext cx="7761326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49338"/>
              </p:ext>
            </p:extLst>
          </p:nvPr>
        </p:nvGraphicFramePr>
        <p:xfrm>
          <a:off x="1242933" y="689687"/>
          <a:ext cx="7704648" cy="3919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6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52">
                <a:tc rowSpan="5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</a:t>
                      </a:r>
                      <a:r>
                        <a:rPr lang="en-US" dirty="0" err="1"/>
                        <a:t>Entrate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Null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r>
                        <a:rPr lang="it-IT" sz="1600" u="none" strike="noStrike" dirty="0">
                          <a:effectLst/>
                        </a:rPr>
                        <a:t>-Medium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Medium-High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52">
                <a:tc rowSpan="5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   </a:t>
                      </a:r>
                      <a:r>
                        <a:rPr lang="en-US" dirty="0" err="1"/>
                        <a:t>Uscite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Null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err="1">
                          <a:effectLst/>
                        </a:rPr>
                        <a:t>Low</a:t>
                      </a:r>
                      <a:r>
                        <a:rPr lang="it-IT" sz="1600" u="none" strike="noStrike" dirty="0">
                          <a:effectLst/>
                        </a:rPr>
                        <a:t>-Medium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Medium-High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85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High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184542" y="1069383"/>
            <a:ext cx="511444" cy="353982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011467" y="1051533"/>
            <a:ext cx="511444" cy="353982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1253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M&amp;P/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Cofog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(1)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07031"/>
              </p:ext>
            </p:extLst>
          </p:nvPr>
        </p:nvGraphicFramePr>
        <p:xfrm>
          <a:off x="1524000" y="575732"/>
          <a:ext cx="6096000" cy="385193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463">
                <a:tc gridSpan="4">
                  <a:txBody>
                    <a:bodyPr/>
                    <a:lstStyle/>
                    <a:p>
                      <a:r>
                        <a:rPr lang="en-US" dirty="0" err="1"/>
                        <a:t>Spesa</a:t>
                      </a:r>
                      <a:r>
                        <a:rPr lang="en-US" baseline="0" dirty="0"/>
                        <a:t> per </a:t>
                      </a:r>
                      <a:r>
                        <a:rPr lang="en-US" baseline="0" dirty="0" err="1"/>
                        <a:t>il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personale</a:t>
                      </a:r>
                      <a:r>
                        <a:rPr lang="en-US" baseline="0" dirty="0"/>
                        <a:t>, 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6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DCA non concordi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350">
                <a:tc>
                  <a:txBody>
                    <a:bodyPr/>
                    <a:lstStyle/>
                    <a:p>
                      <a:pPr marL="0" marR="0" lvl="0" indent="0" algn="ctr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MISSIONE</a:t>
                      </a:r>
                    </a:p>
                    <a:p>
                      <a:pPr algn="ctr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% su tot PDC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% su tot importo missione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Mil.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10,7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10,2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725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16,8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1,6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10,8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8,0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170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11,4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7,0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94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15,4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10,9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48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en-US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rimanenti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10,5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7,4</a:t>
                      </a:r>
                      <a:endParaRPr lang="it-IT" sz="18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167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11,5</a:t>
                      </a:r>
                      <a:endParaRPr lang="it-IT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7,8</a:t>
                      </a:r>
                      <a:endParaRPr lang="it-IT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1.381</a:t>
                      </a:r>
                      <a:endParaRPr lang="it-IT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9119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ella 13">
            <a:extLst>
              <a:ext uri="{FF2B5EF4-FFF2-40B4-BE49-F238E27FC236}">
                <a16:creationId xmlns:a16="http://schemas.microsoft.com/office/drawing/2014/main" id="{3B2CA21A-8BE4-44ED-AE57-C87CEF2C9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4033"/>
              </p:ext>
            </p:extLst>
          </p:nvPr>
        </p:nvGraphicFramePr>
        <p:xfrm>
          <a:off x="1095350" y="620608"/>
          <a:ext cx="3791824" cy="357087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47955">
                  <a:extLst>
                    <a:ext uri="{9D8B030D-6E8A-4147-A177-3AD203B41FA5}">
                      <a16:colId xmlns:a16="http://schemas.microsoft.com/office/drawing/2014/main" val="2886767755"/>
                    </a:ext>
                  </a:extLst>
                </a:gridCol>
                <a:gridCol w="947957">
                  <a:extLst>
                    <a:ext uri="{9D8B030D-6E8A-4147-A177-3AD203B41FA5}">
                      <a16:colId xmlns:a16="http://schemas.microsoft.com/office/drawing/2014/main" val="2197522064"/>
                    </a:ext>
                  </a:extLst>
                </a:gridCol>
                <a:gridCol w="947956">
                  <a:extLst>
                    <a:ext uri="{9D8B030D-6E8A-4147-A177-3AD203B41FA5}">
                      <a16:colId xmlns:a16="http://schemas.microsoft.com/office/drawing/2014/main" val="1192149272"/>
                    </a:ext>
                  </a:extLst>
                </a:gridCol>
                <a:gridCol w="947956">
                  <a:extLst>
                    <a:ext uri="{9D8B030D-6E8A-4147-A177-3AD203B41FA5}">
                      <a16:colId xmlns:a16="http://schemas.microsoft.com/office/drawing/2014/main" val="2528612915"/>
                    </a:ext>
                  </a:extLst>
                </a:gridCol>
              </a:tblGrid>
              <a:tr h="787537">
                <a:tc>
                  <a:txBody>
                    <a:bodyPr/>
                    <a:lstStyle/>
                    <a:p>
                      <a:r>
                        <a:rPr lang="it-IT" sz="1200" dirty="0"/>
                        <a:t>Acquisto beni e servizi, 2019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DCA non concordi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962358"/>
                  </a:ext>
                </a:extLst>
              </a:tr>
              <a:tr h="600028">
                <a:tc>
                  <a:txBody>
                    <a:bodyPr/>
                    <a:lstStyle/>
                    <a:p>
                      <a:pPr marL="0" marR="0" lvl="0" indent="0" algn="ctr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MISSIONE</a:t>
                      </a:r>
                    </a:p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% su tot PDC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% su tot importo missione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Mil.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57323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13,2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10,7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1.147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0245912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9,9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450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3140383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9,9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439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765081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8,2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257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8586476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7,1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250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7466618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9,3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5,6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250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3558393"/>
                  </a:ext>
                </a:extLst>
              </a:tr>
              <a:tr h="4552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Rimanenti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16,8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18,3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299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476970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14,9	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    15,8	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3.092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0596788"/>
                  </a:ext>
                </a:extLst>
              </a:tr>
            </a:tbl>
          </a:graphicData>
        </a:graphic>
      </p:graphicFrame>
      <p:graphicFrame>
        <p:nvGraphicFramePr>
          <p:cNvPr id="9" name="Tabella 13">
            <a:extLst>
              <a:ext uri="{FF2B5EF4-FFF2-40B4-BE49-F238E27FC236}">
                <a16:creationId xmlns:a16="http://schemas.microsoft.com/office/drawing/2014/main" id="{B38293C7-5415-4EA3-88DD-D660FC019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621745"/>
              </p:ext>
            </p:extLst>
          </p:nvPr>
        </p:nvGraphicFramePr>
        <p:xfrm>
          <a:off x="4964665" y="670076"/>
          <a:ext cx="4061888" cy="349532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41667">
                  <a:extLst>
                    <a:ext uri="{9D8B030D-6E8A-4147-A177-3AD203B41FA5}">
                      <a16:colId xmlns:a16="http://schemas.microsoft.com/office/drawing/2014/main" val="2886767755"/>
                    </a:ext>
                  </a:extLst>
                </a:gridCol>
                <a:gridCol w="889277">
                  <a:extLst>
                    <a:ext uri="{9D8B030D-6E8A-4147-A177-3AD203B41FA5}">
                      <a16:colId xmlns:a16="http://schemas.microsoft.com/office/drawing/2014/main" val="2197522064"/>
                    </a:ext>
                  </a:extLst>
                </a:gridCol>
                <a:gridCol w="1015472">
                  <a:extLst>
                    <a:ext uri="{9D8B030D-6E8A-4147-A177-3AD203B41FA5}">
                      <a16:colId xmlns:a16="http://schemas.microsoft.com/office/drawing/2014/main" val="1192149272"/>
                    </a:ext>
                  </a:extLst>
                </a:gridCol>
                <a:gridCol w="1015472">
                  <a:extLst>
                    <a:ext uri="{9D8B030D-6E8A-4147-A177-3AD203B41FA5}">
                      <a16:colId xmlns:a16="http://schemas.microsoft.com/office/drawing/2014/main" val="2528612915"/>
                    </a:ext>
                  </a:extLst>
                </a:gridCol>
              </a:tblGrid>
              <a:tr h="705174"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Investimenti , 2019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it-IT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DCA non concordi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962358"/>
                  </a:ext>
                </a:extLst>
              </a:tr>
              <a:tr h="630734">
                <a:tc>
                  <a:txBody>
                    <a:bodyPr/>
                    <a:lstStyle/>
                    <a:p>
                      <a:pPr marL="0" marR="0" lvl="0" indent="0" algn="ctr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MISSIONE</a:t>
                      </a:r>
                    </a:p>
                    <a:p>
                      <a:pPr marL="0" algn="ctr" defTabSz="456981" rtl="0" eaLnBrk="1" latinLnBrk="0" hangingPunct="1"/>
                      <a:endParaRPr lang="it-IT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su tot PDC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su tot importo missione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Mil.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57323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0245912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3140383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765081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8586476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7466618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3558393"/>
                  </a:ext>
                </a:extLst>
              </a:tr>
              <a:tr h="47357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Rimanenti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476970"/>
                  </a:ext>
                </a:extLst>
              </a:tr>
              <a:tr h="239499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0596788"/>
                  </a:ext>
                </a:extLst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M&amp;P/</a:t>
            </a:r>
            <a:r>
              <a:rPr lang="it-IT" altLang="it-IT" sz="2000" b="1" dirty="0" err="1">
                <a:solidFill>
                  <a:schemeClr val="bg1"/>
                </a:solidFill>
                <a:latin typeface="+mj-lt"/>
              </a:rPr>
              <a:t>Cofog</a:t>
            </a: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 (2)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7954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Venezia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Acquisto beni e servizio- MISSIONE 09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la 10">
            <a:extLst>
              <a:ext uri="{FF2B5EF4-FFF2-40B4-BE49-F238E27FC236}">
                <a16:creationId xmlns:a16="http://schemas.microsoft.com/office/drawing/2014/main" id="{960C33F2-0D9D-4B7F-B8C1-248140412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77811"/>
              </p:ext>
            </p:extLst>
          </p:nvPr>
        </p:nvGraphicFramePr>
        <p:xfrm>
          <a:off x="1197878" y="625077"/>
          <a:ext cx="7352252" cy="609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332">
                  <a:extLst>
                    <a:ext uri="{9D8B030D-6E8A-4147-A177-3AD203B41FA5}">
                      <a16:colId xmlns:a16="http://schemas.microsoft.com/office/drawing/2014/main" val="4091644994"/>
                    </a:ext>
                  </a:extLst>
                </a:gridCol>
                <a:gridCol w="1317728">
                  <a:extLst>
                    <a:ext uri="{9D8B030D-6E8A-4147-A177-3AD203B41FA5}">
                      <a16:colId xmlns:a16="http://schemas.microsoft.com/office/drawing/2014/main" val="3889748258"/>
                    </a:ext>
                  </a:extLst>
                </a:gridCol>
                <a:gridCol w="1263001">
                  <a:extLst>
                    <a:ext uri="{9D8B030D-6E8A-4147-A177-3AD203B41FA5}">
                      <a16:colId xmlns:a16="http://schemas.microsoft.com/office/drawing/2014/main" val="1347025433"/>
                    </a:ext>
                  </a:extLst>
                </a:gridCol>
                <a:gridCol w="3319191">
                  <a:extLst>
                    <a:ext uri="{9D8B030D-6E8A-4147-A177-3AD203B41FA5}">
                      <a16:colId xmlns:a16="http://schemas.microsoft.com/office/drawing/2014/main" val="1427287184"/>
                    </a:ext>
                  </a:extLst>
                </a:gridCol>
              </a:tblGrid>
              <a:tr h="24334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50899"/>
                  </a:ext>
                </a:extLst>
              </a:tr>
              <a:tr h="243341">
                <a:tc>
                  <a:txBody>
                    <a:bodyPr/>
                    <a:lstStyle/>
                    <a:p>
                      <a:r>
                        <a:rPr lang="it-IT" sz="1400" dirty="0"/>
                        <a:t>MISSIONE 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Programma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Rifiuti</a:t>
                      </a:r>
                      <a:endParaRPr lang="it-IT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Gruppo </a:t>
                      </a:r>
                      <a:r>
                        <a:rPr lang="it-IT" sz="1400" dirty="0" err="1"/>
                        <a:t>cofog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dirty="0"/>
                        <a:t>05.01 – Trattamento rifiuti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6685"/>
                  </a:ext>
                </a:extLst>
              </a:tr>
            </a:tbl>
          </a:graphicData>
        </a:graphic>
      </p:graphicFrame>
      <p:graphicFrame>
        <p:nvGraphicFramePr>
          <p:cNvPr id="11" name="Tabella 11">
            <a:extLst>
              <a:ext uri="{FF2B5EF4-FFF2-40B4-BE49-F238E27FC236}">
                <a16:creationId xmlns:a16="http://schemas.microsoft.com/office/drawing/2014/main" id="{318CF39D-C84B-4FE3-ADB6-FC057405D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83005"/>
              </p:ext>
            </p:extLst>
          </p:nvPr>
        </p:nvGraphicFramePr>
        <p:xfrm>
          <a:off x="1164322" y="1340066"/>
          <a:ext cx="7352252" cy="274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82592">
                  <a:extLst>
                    <a:ext uri="{9D8B030D-6E8A-4147-A177-3AD203B41FA5}">
                      <a16:colId xmlns:a16="http://schemas.microsoft.com/office/drawing/2014/main" val="1231234038"/>
                    </a:ext>
                  </a:extLst>
                </a:gridCol>
                <a:gridCol w="4115148">
                  <a:extLst>
                    <a:ext uri="{9D8B030D-6E8A-4147-A177-3AD203B41FA5}">
                      <a16:colId xmlns:a16="http://schemas.microsoft.com/office/drawing/2014/main" val="226949427"/>
                    </a:ext>
                  </a:extLst>
                </a:gridCol>
                <a:gridCol w="1270584">
                  <a:extLst>
                    <a:ext uri="{9D8B030D-6E8A-4147-A177-3AD203B41FA5}">
                      <a16:colId xmlns:a16="http://schemas.microsoft.com/office/drawing/2014/main" val="2044294657"/>
                    </a:ext>
                  </a:extLst>
                </a:gridCol>
                <a:gridCol w="1083928">
                  <a:extLst>
                    <a:ext uri="{9D8B030D-6E8A-4147-A177-3AD203B41FA5}">
                      <a16:colId xmlns:a16="http://schemas.microsoft.com/office/drawing/2014/main" val="3032677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n. DCA discordi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Mil.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98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01.03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Servizi generali del personale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112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01.01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Organi esecutivi e legislativi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768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04.07</a:t>
                      </a:r>
                      <a:endParaRPr lang="it-IT" sz="16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Distribuzione commerciale, conservazione ecc.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9070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06.03</a:t>
                      </a:r>
                      <a:endParaRPr lang="it-IT" sz="16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Approvvigionamento idrico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4809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ZZ.ZZ</a:t>
                      </a:r>
                      <a:endParaRPr lang="it-IT" sz="16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missing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332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456981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456981" rtl="0" eaLnBrk="1" fontAlgn="b" latinLnBrk="0" hangingPunct="1"/>
                      <a:r>
                        <a:rPr lang="it-IT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4341700"/>
                  </a:ext>
                </a:extLst>
              </a:tr>
            </a:tbl>
          </a:graphicData>
        </a:graphic>
      </p:graphicFrame>
      <p:sp>
        <p:nvSpPr>
          <p:cNvPr id="3" name="Ovale 2"/>
          <p:cNvSpPr/>
          <p:nvPr/>
        </p:nvSpPr>
        <p:spPr>
          <a:xfrm>
            <a:off x="1154073" y="3347634"/>
            <a:ext cx="2056766" cy="526942"/>
          </a:xfrm>
          <a:prstGeom prst="ellipse">
            <a:avLst/>
          </a:prstGeom>
          <a:noFill/>
          <a:ln w="3492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97905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0"/>
            <a:ext cx="7458074" cy="2610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Coerenza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esterna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Siope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+,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Quadro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costruzione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settore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pubblico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Piattaforma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credito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commerciali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Principio competenza finanziaria potenziata</a:t>
            </a:r>
          </a:p>
          <a:p>
            <a:pPr marL="742731" lvl="1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Stima investimenti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Pnrr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riflesso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sui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documenti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bilancio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endParaRPr lang="it-IT" sz="1600" dirty="0"/>
          </a:p>
          <a:p>
            <a:endParaRPr lang="it-IT" sz="1600" dirty="0"/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Alcune criticità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2136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1016524"/>
            <a:ext cx="7458074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L’utilizzo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BDAP per le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stime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contabilità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nazionale</a:t>
            </a: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controlli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qualitativi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della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base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dati</a:t>
            </a: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Alcune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criticità</a:t>
            </a: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36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Indice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7021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43935" y="709088"/>
            <a:ext cx="7458074" cy="3262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Dal 2021 BDAP è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utilizzata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come base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principale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per le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stime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degli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enti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territoriali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statistiche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finanza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pubblica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loro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contributo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agli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aggregati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contabilità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nazionale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):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742731" lvl="1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Comuni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Unioni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Comuni</a:t>
            </a: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742731" lvl="1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Province 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Città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metropolitane</a:t>
            </a: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742731" lvl="1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Comunità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montane</a:t>
            </a:r>
          </a:p>
          <a:p>
            <a:pPr marL="1199731" lvl="2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err="1">
                <a:solidFill>
                  <a:schemeClr val="bg1"/>
                </a:solidFill>
                <a:latin typeface="+mj-lt"/>
              </a:rPr>
              <a:t>L’utilizzo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 di BDAP in </a:t>
            </a:r>
            <a:r>
              <a:rPr lang="en-US" altLang="it-IT" sz="2000" b="1" dirty="0" err="1">
                <a:solidFill>
                  <a:schemeClr val="bg1"/>
                </a:solidFill>
                <a:latin typeface="+mj-lt"/>
              </a:rPr>
              <a:t>contabilità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it-IT" sz="2000" b="1" dirty="0" err="1">
                <a:solidFill>
                  <a:schemeClr val="bg1"/>
                </a:solidFill>
                <a:latin typeface="+mj-lt"/>
              </a:rPr>
              <a:t>nazionale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6395CFC4-5113-4A1B-8A66-56820C00927B}"/>
              </a:ext>
            </a:extLst>
          </p:cNvPr>
          <p:cNvSpPr/>
          <p:nvPr/>
        </p:nvSpPr>
        <p:spPr>
          <a:xfrm rot="5400000">
            <a:off x="6093553" y="-633261"/>
            <a:ext cx="411060" cy="48058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C5A7ADCB-0168-434E-9702-34886BBD177D}"/>
              </a:ext>
            </a:extLst>
          </p:cNvPr>
          <p:cNvSpPr/>
          <p:nvPr/>
        </p:nvSpPr>
        <p:spPr>
          <a:xfrm>
            <a:off x="5267070" y="2021551"/>
            <a:ext cx="2493734" cy="1098958"/>
          </a:xfrm>
          <a:prstGeom prst="roundRect">
            <a:avLst/>
          </a:prstGeom>
          <a:noFill/>
          <a:ln w="22225">
            <a:solidFill>
              <a:srgbClr val="CF1E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Primo anno di stima 2019</a:t>
            </a:r>
          </a:p>
        </p:txBody>
      </p:sp>
    </p:spTree>
    <p:extLst>
      <p:ext uri="{BB962C8B-B14F-4D97-AF65-F5344CB8AC3E}">
        <p14:creationId xmlns:p14="http://schemas.microsoft.com/office/powerpoint/2010/main" val="345941893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 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Venezia. 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Le fonti statistiche degli enti locali</a:t>
            </a:r>
            <a:endParaRPr lang="it-IT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30606"/>
              </p:ext>
            </p:extLst>
          </p:nvPr>
        </p:nvGraphicFramePr>
        <p:xfrm>
          <a:off x="1162540" y="613778"/>
          <a:ext cx="7761328" cy="446419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3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Ente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Fonte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Fornitore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Anno di </a:t>
                      </a:r>
                      <a:r>
                        <a:rPr lang="en-US" sz="1400" dirty="0" err="1"/>
                        <a:t>riferimento</a:t>
                      </a:r>
                      <a:r>
                        <a:rPr lang="en-US" sz="1400" dirty="0"/>
                        <a:t>/</a:t>
                      </a:r>
                    </a:p>
                    <a:p>
                      <a:pPr algn="ctr"/>
                      <a:r>
                        <a:rPr lang="en-US" sz="1400" dirty="0" err="1"/>
                        <a:t>disponibilità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41">
                <a:tc>
                  <a:txBody>
                    <a:bodyPr/>
                    <a:lstStyle/>
                    <a:p>
                      <a:r>
                        <a:rPr lang="en-US" sz="1400" dirty="0" err="1"/>
                        <a:t>Regioni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Bilanci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consuntivi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della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amminstrazioni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regionali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ISTAT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933">
                <a:tc>
                  <a:txBody>
                    <a:bodyPr/>
                    <a:lstStyle/>
                    <a:p>
                      <a:r>
                        <a:rPr lang="en-US" sz="1400" dirty="0"/>
                        <a:t>Province e </a:t>
                      </a:r>
                      <a:r>
                        <a:rPr lang="en-US" sz="1400" dirty="0" err="1"/>
                        <a:t>città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metropolitane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Certificato</a:t>
                      </a:r>
                      <a:r>
                        <a:rPr lang="en-US" sz="1400" baseline="0" dirty="0"/>
                        <a:t> del </a:t>
                      </a:r>
                      <a:r>
                        <a:rPr lang="en-US" sz="1400" baseline="0" dirty="0" err="1"/>
                        <a:t>rendiconto</a:t>
                      </a:r>
                      <a:r>
                        <a:rPr lang="en-US" sz="1400" baseline="0" dirty="0"/>
                        <a:t> di </a:t>
                      </a:r>
                      <a:r>
                        <a:rPr lang="en-US" sz="1400" baseline="0" dirty="0" err="1"/>
                        <a:t>bilancio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Ministero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Interno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933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Comuni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Certificato</a:t>
                      </a:r>
                      <a:r>
                        <a:rPr lang="en-US" sz="1400" baseline="0" dirty="0"/>
                        <a:t> del </a:t>
                      </a:r>
                      <a:r>
                        <a:rPr lang="en-US" sz="1400" baseline="0" dirty="0" err="1"/>
                        <a:t>rendiconto</a:t>
                      </a:r>
                      <a:r>
                        <a:rPr lang="en-US" sz="1400" baseline="0" dirty="0"/>
                        <a:t> di </a:t>
                      </a:r>
                      <a:r>
                        <a:rPr lang="en-US" sz="1400" baseline="0" dirty="0" err="1"/>
                        <a:t>bilancio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Ministero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Interno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933">
                <a:tc>
                  <a:txBody>
                    <a:bodyPr/>
                    <a:lstStyle/>
                    <a:p>
                      <a:r>
                        <a:rPr lang="en-US" sz="1400" dirty="0" err="1"/>
                        <a:t>Unioni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Comuni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Certificato</a:t>
                      </a:r>
                      <a:r>
                        <a:rPr lang="en-US" sz="1400" baseline="0" dirty="0"/>
                        <a:t> del </a:t>
                      </a:r>
                      <a:r>
                        <a:rPr lang="en-US" sz="1400" baseline="0" dirty="0" err="1"/>
                        <a:t>rendiconto</a:t>
                      </a:r>
                      <a:r>
                        <a:rPr lang="en-US" sz="1400" baseline="0" dirty="0"/>
                        <a:t> di </a:t>
                      </a:r>
                      <a:r>
                        <a:rPr lang="en-US" sz="1400" baseline="0" dirty="0" err="1"/>
                        <a:t>bilancio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Ministero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Interno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933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Comunità</a:t>
                      </a:r>
                      <a:r>
                        <a:rPr lang="en-US" sz="1400" dirty="0"/>
                        <a:t> montane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Certificato</a:t>
                      </a:r>
                      <a:r>
                        <a:rPr lang="en-US" sz="1400" baseline="0" dirty="0"/>
                        <a:t> del </a:t>
                      </a:r>
                      <a:r>
                        <a:rPr lang="en-US" sz="1400" baseline="0" dirty="0" err="1"/>
                        <a:t>rendiconto</a:t>
                      </a:r>
                      <a:r>
                        <a:rPr lang="en-US" sz="1400" baseline="0" dirty="0"/>
                        <a:t> di </a:t>
                      </a:r>
                      <a:r>
                        <a:rPr lang="en-US" sz="1400" baseline="0" dirty="0" err="1"/>
                        <a:t>bilancio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Ministero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Interno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94">
                <a:tc>
                  <a:txBody>
                    <a:bodyPr/>
                    <a:lstStyle/>
                    <a:p>
                      <a:pPr marL="0" marR="0" lvl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Camere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Commercio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Conti </a:t>
                      </a:r>
                      <a:r>
                        <a:rPr lang="en-US" sz="1400" dirty="0" err="1"/>
                        <a:t>economici</a:t>
                      </a:r>
                      <a:r>
                        <a:rPr lang="en-US" sz="1400" dirty="0"/>
                        <a:t> e </a:t>
                      </a:r>
                      <a:r>
                        <a:rPr lang="en-US" sz="1400" dirty="0" err="1"/>
                        <a:t>Stati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Patrimoniali</a:t>
                      </a:r>
                      <a:r>
                        <a:rPr lang="en-US" sz="1400" dirty="0"/>
                        <a:t> CCIIAA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ISTAT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T/T+1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843">
                <a:tc>
                  <a:txBody>
                    <a:bodyPr/>
                    <a:lstStyle/>
                    <a:p>
                      <a:r>
                        <a:rPr lang="en-US" sz="1400" dirty="0" err="1"/>
                        <a:t>Università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Bilanci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esercizio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MIUR-CINECA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004">
                <a:tc>
                  <a:txBody>
                    <a:bodyPr/>
                    <a:lstStyle/>
                    <a:p>
                      <a:r>
                        <a:rPr lang="en-US" sz="1400" dirty="0" err="1"/>
                        <a:t>Altre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unità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locali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Rilevazione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bilanci</a:t>
                      </a:r>
                      <a:r>
                        <a:rPr lang="en-US" sz="1400" baseline="0" dirty="0"/>
                        <a:t> di </a:t>
                      </a:r>
                      <a:r>
                        <a:rPr lang="en-US" sz="1400" baseline="0" dirty="0" err="1"/>
                        <a:t>esercizio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ISTAT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T/T+2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43318"/>
              </p:ext>
            </p:extLst>
          </p:nvPr>
        </p:nvGraphicFramePr>
        <p:xfrm>
          <a:off x="1154071" y="1835222"/>
          <a:ext cx="7761328" cy="2037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9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105">
                <a:tc>
                  <a:txBody>
                    <a:bodyPr/>
                    <a:lstStyle/>
                    <a:p>
                      <a:r>
                        <a:rPr lang="en-US" sz="1400" dirty="0"/>
                        <a:t>Province e </a:t>
                      </a:r>
                      <a:r>
                        <a:rPr lang="en-US" sz="1400" dirty="0" err="1"/>
                        <a:t>città</a:t>
                      </a:r>
                      <a:r>
                        <a:rPr lang="en-US" sz="1400" dirty="0"/>
                        <a:t> 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metropolitane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BDAP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RGS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T/T+1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9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Comuni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BDAP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RGS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T/T+1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98">
                <a:tc>
                  <a:txBody>
                    <a:bodyPr/>
                    <a:lstStyle/>
                    <a:p>
                      <a:r>
                        <a:rPr lang="en-US" sz="1400" dirty="0" err="1"/>
                        <a:t>Unioni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Comuni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BDAP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RGS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T/T+1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9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Comunità</a:t>
                      </a:r>
                      <a:r>
                        <a:rPr lang="en-US" sz="1400" dirty="0"/>
                        <a:t> montane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BDAP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RGS</a:t>
                      </a:r>
                      <a:endParaRPr lang="it-IT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6981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T/T+1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640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14402" y="709088"/>
            <a:ext cx="3261358" cy="23544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Protocollo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Intesa ISTAT- RGS per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l’acquisizione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BDAP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per le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amministrazioni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locali</a:t>
            </a: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informazioni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sono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trasmesse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 cadenza </a:t>
            </a:r>
            <a:r>
              <a:rPr lang="en-US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regolare</a:t>
            </a: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742731" lvl="1" indent="-285750" algn="just">
              <a:lnSpc>
                <a:spcPct val="150000"/>
              </a:lnSpc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Dati Contabili Analitici (DCA)</a:t>
            </a:r>
          </a:p>
          <a:p>
            <a:pPr marL="742731" lvl="1" indent="-285750" algn="just">
              <a:lnSpc>
                <a:spcPct val="150000"/>
              </a:lnSpc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Schemi di bilancio (SDB)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03739" y="4640317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La fornitura dei dati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53606"/>
              </p:ext>
            </p:extLst>
          </p:nvPr>
        </p:nvGraphicFramePr>
        <p:xfrm>
          <a:off x="4343014" y="809344"/>
          <a:ext cx="4671060" cy="300603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57020">
                  <a:extLst>
                    <a:ext uri="{9D8B030D-6E8A-4147-A177-3AD203B41FA5}">
                      <a16:colId xmlns:a16="http://schemas.microsoft.com/office/drawing/2014/main" val="3445432295"/>
                    </a:ext>
                  </a:extLst>
                </a:gridCol>
                <a:gridCol w="1557020">
                  <a:extLst>
                    <a:ext uri="{9D8B030D-6E8A-4147-A177-3AD203B41FA5}">
                      <a16:colId xmlns:a16="http://schemas.microsoft.com/office/drawing/2014/main" val="3042204194"/>
                    </a:ext>
                  </a:extLst>
                </a:gridCol>
                <a:gridCol w="1557020">
                  <a:extLst>
                    <a:ext uri="{9D8B030D-6E8A-4147-A177-3AD203B41FA5}">
                      <a16:colId xmlns:a16="http://schemas.microsoft.com/office/drawing/2014/main" val="2854541847"/>
                    </a:ext>
                  </a:extLst>
                </a:gridCol>
              </a:tblGrid>
              <a:tr h="33534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Download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Anno di riferimento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Mese – anno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351025"/>
                  </a:ext>
                </a:extLst>
              </a:tr>
              <a:tr h="265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it-IT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it-IT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07/2019</a:t>
                      </a:r>
                      <a:endParaRPr lang="it-I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928646"/>
                  </a:ext>
                </a:extLst>
              </a:tr>
              <a:tr h="22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09/2019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4873379"/>
                  </a:ext>
                </a:extLst>
              </a:tr>
              <a:tr h="257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12/2019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500438"/>
                  </a:ext>
                </a:extLst>
              </a:tr>
              <a:tr h="206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IV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082509"/>
                  </a:ext>
                </a:extLst>
              </a:tr>
              <a:tr h="241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984859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759545"/>
                  </a:ext>
                </a:extLst>
              </a:tr>
              <a:tr h="241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702244"/>
                  </a:ext>
                </a:extLst>
              </a:tr>
              <a:tr h="254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80666"/>
                  </a:ext>
                </a:extLst>
              </a:tr>
              <a:tr h="25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IV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12/2020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516521"/>
                  </a:ext>
                </a:extLst>
              </a:tr>
              <a:tr h="297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1/2021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828935"/>
                  </a:ext>
                </a:extLst>
              </a:tr>
              <a:tr h="198483">
                <a:tc>
                  <a:txBody>
                    <a:bodyPr/>
                    <a:lstStyle/>
                    <a:p>
                      <a:pPr marL="0" algn="ctr" defTabSz="45698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5/2021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7ECF5E81-2EFA-4353-8562-A174F036AB2B}"/>
              </a:ext>
            </a:extLst>
          </p:cNvPr>
          <p:cNvSpPr/>
          <p:nvPr/>
        </p:nvSpPr>
        <p:spPr>
          <a:xfrm>
            <a:off x="4316275" y="3003934"/>
            <a:ext cx="4599124" cy="475471"/>
          </a:xfrm>
          <a:prstGeom prst="rect">
            <a:avLst/>
          </a:prstGeom>
          <a:noFill/>
          <a:ln w="34925">
            <a:solidFill>
              <a:srgbClr val="AE10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7778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54073" y="932463"/>
            <a:ext cx="7431988" cy="3139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Copertura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(%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enti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rispondenti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Coerenza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interna (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SDB e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SDB e DCA, M&amp;P/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Cofog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Coerenza</a:t>
            </a: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esterna</a:t>
            </a: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q"/>
              <a:defRPr/>
            </a:pPr>
            <a:endParaRPr lang="en-US" alt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 algn="just">
              <a:spcAft>
                <a:spcPts val="1000"/>
              </a:spcAft>
              <a:buClr>
                <a:srgbClr val="CF1E24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eventuali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criticità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emergono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dal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sistema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controlli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qualità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vengono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sanate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con procedure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statistiche</a:t>
            </a:r>
            <a:endParaRPr lang="en-US" altLang="it-IT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8"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	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riporto</a:t>
            </a:r>
            <a:r>
              <a:rPr lang="en-US" alt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it-IT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all’universo</a:t>
            </a: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03739" y="4640317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La fornitura dei dati: i controlli di qualità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8303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03739" y="4640317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579783"/>
              </p:ext>
            </p:extLst>
          </p:nvPr>
        </p:nvGraphicFramePr>
        <p:xfrm>
          <a:off x="1010139" y="706713"/>
          <a:ext cx="7622417" cy="369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La copertura (1) : % enti presenti con dati contabili analitici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8740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03739" y="4640317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54073" y="4645946"/>
            <a:ext cx="6402915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45979"/>
              </p:ext>
            </p:extLst>
          </p:nvPr>
        </p:nvGraphicFramePr>
        <p:xfrm>
          <a:off x="603740" y="994290"/>
          <a:ext cx="3968260" cy="32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343870"/>
              </p:ext>
            </p:extLst>
          </p:nvPr>
        </p:nvGraphicFramePr>
        <p:xfrm>
          <a:off x="4742481" y="959645"/>
          <a:ext cx="4172917" cy="330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>
                <a:solidFill>
                  <a:schemeClr val="bg1"/>
                </a:solidFill>
                <a:latin typeface="+mj-lt"/>
              </a:rPr>
              <a:t>La copertura (2): % enti presenti con SDB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138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5433" y="4617814"/>
            <a:ext cx="4255558" cy="19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IV Convegno Nazionale di Contabilità pubblica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16-17 </a:t>
            </a:r>
            <a:r>
              <a:rPr lang="en-US" alt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dicembre</a:t>
            </a:r>
            <a:r>
              <a:rPr lang="en-US" alt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062169" y="30420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659982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>
                <a:solidFill>
                  <a:prstClr val="white"/>
                </a:solidFill>
              </a:rPr>
              <a:t>La coerenza interna (1)</a:t>
            </a:r>
          </a:p>
        </p:txBody>
      </p:sp>
      <p:sp>
        <p:nvSpPr>
          <p:cNvPr id="15" name="AutoShape 2" descr="Risultati immagini per fogli di calc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6" name="AutoShape 5" descr="Risultati immagini per fogli di calc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7" name="AutoShape 7" descr="Risultati immagini per fogli di calcol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16216" y="2189929"/>
            <a:ext cx="1297572" cy="57113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4" name="Connettore 1 13"/>
          <p:cNvCxnSpPr/>
          <p:nvPr/>
        </p:nvCxnSpPr>
        <p:spPr>
          <a:xfrm>
            <a:off x="1154073" y="4514879"/>
            <a:ext cx="7761326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842389490"/>
              </p:ext>
            </p:extLst>
          </p:nvPr>
        </p:nvGraphicFramePr>
        <p:xfrm>
          <a:off x="-269541" y="323519"/>
          <a:ext cx="5352985" cy="365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9" name="Gruppo 18"/>
          <p:cNvGrpSpPr/>
          <p:nvPr/>
        </p:nvGrpSpPr>
        <p:grpSpPr>
          <a:xfrm>
            <a:off x="5791771" y="788532"/>
            <a:ext cx="2277237" cy="694279"/>
            <a:chOff x="2097069" y="604550"/>
            <a:chExt cx="2277237" cy="694279"/>
          </a:xfrm>
        </p:grpSpPr>
        <p:sp>
          <p:nvSpPr>
            <p:cNvPr id="21" name="Rettangolo 20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tangolo 21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1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alibri"/>
                </a:rPr>
                <a:t>DCA.1</a:t>
              </a:r>
              <a:r>
                <a:rPr lang="it-IT" sz="2100" kern="1200" dirty="0"/>
                <a:t> </a:t>
              </a:r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5767812" y="3625685"/>
            <a:ext cx="2277237" cy="694279"/>
            <a:chOff x="2097069" y="604550"/>
            <a:chExt cx="2277237" cy="694279"/>
          </a:xfrm>
        </p:grpSpPr>
        <p:sp>
          <p:nvSpPr>
            <p:cNvPr id="24" name="Rettangolo 23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tangolo 24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1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alibri"/>
                </a:rPr>
                <a:t>SDB</a:t>
              </a:r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5767811" y="1750249"/>
            <a:ext cx="2277237" cy="694279"/>
            <a:chOff x="2097069" y="604550"/>
            <a:chExt cx="2277237" cy="694279"/>
          </a:xfrm>
        </p:grpSpPr>
        <p:sp>
          <p:nvSpPr>
            <p:cNvPr id="27" name="Rettangolo 26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tangolo 27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1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alibri"/>
                </a:rPr>
                <a:t>DCA.2</a:t>
              </a:r>
              <a:r>
                <a:rPr lang="it-IT" sz="2100" kern="1200" dirty="0"/>
                <a:t> </a:t>
              </a: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5767813" y="2681948"/>
            <a:ext cx="2277237" cy="694279"/>
            <a:chOff x="2097069" y="604550"/>
            <a:chExt cx="2277237" cy="694279"/>
          </a:xfrm>
        </p:grpSpPr>
        <p:sp>
          <p:nvSpPr>
            <p:cNvPr id="30" name="Rettangolo 29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ttangolo 30"/>
            <p:cNvSpPr/>
            <p:nvPr/>
          </p:nvSpPr>
          <p:spPr>
            <a:xfrm>
              <a:off x="2097069" y="604550"/>
              <a:ext cx="2277237" cy="694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1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alibri"/>
                </a:rPr>
                <a:t>DCA.n</a:t>
              </a:r>
              <a:r>
                <a:rPr lang="it-IT" sz="21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alibri"/>
                </a:rPr>
                <a:t> </a:t>
              </a:r>
            </a:p>
          </p:txBody>
        </p:sp>
      </p:grpSp>
      <p:sp>
        <p:nvSpPr>
          <p:cNvPr id="3" name="Più 2"/>
          <p:cNvSpPr/>
          <p:nvPr/>
        </p:nvSpPr>
        <p:spPr>
          <a:xfrm>
            <a:off x="6777990" y="1496143"/>
            <a:ext cx="256878" cy="285566"/>
          </a:xfrm>
          <a:prstGeom prst="mathPlu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Più 31"/>
          <p:cNvSpPr/>
          <p:nvPr/>
        </p:nvSpPr>
        <p:spPr>
          <a:xfrm>
            <a:off x="6801951" y="2395822"/>
            <a:ext cx="256878" cy="285566"/>
          </a:xfrm>
          <a:prstGeom prst="mathPlu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Uguale 7"/>
          <p:cNvSpPr/>
          <p:nvPr/>
        </p:nvSpPr>
        <p:spPr>
          <a:xfrm>
            <a:off x="6777990" y="3367838"/>
            <a:ext cx="280839" cy="291403"/>
          </a:xfrm>
          <a:prstGeom prst="mathEqual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A750C03-6428-455F-8F03-E6790BFBB5AA}"/>
              </a:ext>
            </a:extLst>
          </p:cNvPr>
          <p:cNvSpPr txBox="1"/>
          <p:nvPr/>
        </p:nvSpPr>
        <p:spPr>
          <a:xfrm>
            <a:off x="1332168" y="4104968"/>
            <a:ext cx="776089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Controlli effettuati per </a:t>
            </a:r>
            <a:r>
              <a:rPr lang="it-IT" u="sng" dirty="0">
                <a:solidFill>
                  <a:prstClr val="black"/>
                </a:solidFill>
              </a:rPr>
              <a:t>singolo ente.</a:t>
            </a:r>
          </a:p>
        </p:txBody>
      </p:sp>
    </p:spTree>
    <p:extLst>
      <p:ext uri="{BB962C8B-B14F-4D97-AF65-F5344CB8AC3E}">
        <p14:creationId xmlns:p14="http://schemas.microsoft.com/office/powerpoint/2010/main" val="139904480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 xsi:nil="true"/>
    <Categoria xmlns="c58f2efd-82a8-4ecf-b395-8c25e928921d"/>
    <_dlc_DocId xmlns="459159c4-d20a-4ff3-9b11-fbd127bd52e5" xsi:nil="true"/>
    <_dlc_DocIdUrl xmlns="459159c4-d20a-4ff3-9b11-fbd127bd52e5">
      <Url xsi:nil="true"/>
      <Description xsi:nil="true"/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0E81DE-5F0B-421A-93B4-EF95C1639E19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c58f2efd-82a8-4ecf-b395-8c25e928921d"/>
    <ds:schemaRef ds:uri="679261c3-551f-4e86-913f-177e0e529669"/>
    <ds:schemaRef ds:uri="http://purl.org/dc/terms/"/>
    <ds:schemaRef ds:uri="http://purl.org/dc/elements/1.1/"/>
    <ds:schemaRef ds:uri="http://schemas.openxmlformats.org/package/2006/metadata/core-properties"/>
    <ds:schemaRef ds:uri="459159c4-d20a-4ff3-9b11-fbd127bd52e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15967</TotalTime>
  <Words>1131</Words>
  <Application>Microsoft Office PowerPoint</Application>
  <PresentationFormat>Presentazione su schermo (16:9)</PresentationFormat>
  <Paragraphs>476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luisa sciandra</cp:lastModifiedBy>
  <cp:revision>1386</cp:revision>
  <cp:lastPrinted>2019-05-31T16:34:47Z</cp:lastPrinted>
  <dcterms:created xsi:type="dcterms:W3CDTF">2015-05-13T08:31:54Z</dcterms:created>
  <dcterms:modified xsi:type="dcterms:W3CDTF">2021-12-16T23:09:37Z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