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8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9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5"/>
  </p:sldMasterIdLst>
  <p:notesMasterIdLst>
    <p:notesMasterId r:id="rId22"/>
  </p:notesMasterIdLst>
  <p:handoutMasterIdLst>
    <p:handoutMasterId r:id="rId23"/>
  </p:handoutMasterIdLst>
  <p:sldIdLst>
    <p:sldId id="513" r:id="rId6"/>
    <p:sldId id="534" r:id="rId7"/>
    <p:sldId id="521" r:id="rId8"/>
    <p:sldId id="546" r:id="rId9"/>
    <p:sldId id="540" r:id="rId10"/>
    <p:sldId id="541" r:id="rId11"/>
    <p:sldId id="547" r:id="rId12"/>
    <p:sldId id="553" r:id="rId13"/>
    <p:sldId id="551" r:id="rId14"/>
    <p:sldId id="548" r:id="rId15"/>
    <p:sldId id="549" r:id="rId16"/>
    <p:sldId id="552" r:id="rId17"/>
    <p:sldId id="557" r:id="rId18"/>
    <p:sldId id="536" r:id="rId19"/>
    <p:sldId id="539" r:id="rId20"/>
    <p:sldId id="554" r:id="rId21"/>
  </p:sldIdLst>
  <p:sldSz cx="9144000" cy="5143500" type="screen16x9"/>
  <p:notesSz cx="6797675" cy="9926638"/>
  <p:defaultTextStyle>
    <a:defPPr>
      <a:defRPr lang="it-IT"/>
    </a:defPPr>
    <a:lvl1pPr marL="0" algn="l" defTabSz="4569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56981" algn="l" defTabSz="4569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13981" algn="l" defTabSz="4569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370969" algn="l" defTabSz="4569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27964" algn="l" defTabSz="4569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284945" algn="l" defTabSz="4569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741943" algn="l" defTabSz="4569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198933" algn="l" defTabSz="4569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655928" algn="l" defTabSz="4569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11">
          <p15:clr>
            <a:srgbClr val="A4A3A4"/>
          </p15:clr>
        </p15:guide>
        <p15:guide id="2" orient="horz" pos="2132">
          <p15:clr>
            <a:srgbClr val="A4A3A4"/>
          </p15:clr>
        </p15:guide>
        <p15:guide id="3" pos="838">
          <p15:clr>
            <a:srgbClr val="A4A3A4"/>
          </p15:clr>
        </p15:guide>
        <p15:guide id="4" orient="horz" pos="1350">
          <p15:clr>
            <a:srgbClr val="A4A3A4"/>
          </p15:clr>
        </p15:guide>
        <p15:guide id="5" pos="3009">
          <p15:clr>
            <a:srgbClr val="A4A3A4"/>
          </p15:clr>
        </p15:guide>
        <p15:guide id="6" orient="horz" pos="3121">
          <p15:clr>
            <a:srgbClr val="A4A3A4"/>
          </p15:clr>
        </p15:guide>
        <p15:guide id="7" orient="horz" pos="177">
          <p15:clr>
            <a:srgbClr val="A4A3A4"/>
          </p15:clr>
        </p15:guide>
        <p15:guide id="8" pos="3706">
          <p15:clr>
            <a:srgbClr val="A4A3A4"/>
          </p15:clr>
        </p15:guide>
        <p15:guide id="9" pos="82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38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lisabetta segre" initials="" lastIdx="0" clrIdx="0"/>
  <p:cmAuthor id="1" name="Annalisa Cicerchia" initials="AC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1E24"/>
    <a:srgbClr val="4479CB"/>
    <a:srgbClr val="AE1023"/>
    <a:srgbClr val="F4C34F"/>
    <a:srgbClr val="FDB409"/>
    <a:srgbClr val="CB6131"/>
    <a:srgbClr val="FFFF0A"/>
    <a:srgbClr val="FB0005"/>
    <a:srgbClr val="7E76AD"/>
    <a:srgbClr val="9188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8603FDC-E32A-4AB5-989C-0864C3EAD2B8}" styleName="Stile con tema 2 - Colore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Stile chi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Stile chiaro 1 - Color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DA37D80-6434-44D0-A028-1B22A696006F}" styleName="Stile chiaro 3 - Colore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Stile chiaro 3 - Color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Stile chiaro 3 - Colore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27102A9-8310-4765-A935-A1911B00CA55}" styleName="Stile chiaro 1 - Colore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083E6E3-FA7D-4D7B-A595-EF9225AFEA82}" styleName="Stile chiaro 1 - Color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FD0F851-EC5A-4D38-B0AD-8093EC10F338}" styleName="Stile chiaro 1 - Colore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Stile chiaro 1 - Color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Stile chi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2DE63D5-997A-4646-A377-4702673A728D}" styleName="Stile chiaro 2 - Colore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BC89EF96-8CEA-46FF-86C4-4CE0E7609802}" styleName="Stile chiaro 3 - Color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Stile chiaro 3 - Colore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EC20E35-A176-4012-BC5E-935CFFF8708E}" styleName="Stile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Stile medio 3 - Colore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Stile scuro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6D9F66E-5EB9-4882-86FB-DCBF35E3C3E4}" styleName="Stile medio 4 - Color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2838BEF-8BB2-4498-84A7-C5851F593DF1}" styleName="Stile medio 4 - Color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D7AC3CCA-C797-4891-BE02-D94E43425B78}" styleName="Stile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Stile medio 4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Stile medio 4 - Color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46F890A9-2807-4EBB-B81D-B2AA78EC7F39}" styleName="Stile scuro 2 - Colore 5/Color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Stile scuro 2 - Colore 3/Colore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202B0CA-FC54-4496-8BCA-5EF66A818D29}" styleName="Stile scuro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37CE84F3-28C3-443E-9E96-99CF82512B78}" styleName="Stile scuro 1 - Colore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505E3EF-67EA-436B-97B2-0124C06EBD24}" styleName="Stile medio 4 - Color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Stile medio 4 - Color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A488322-F2BA-4B5B-9748-0D474271808F}" styleName="Stile medio 3 - Color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Stile medio 3 - Colore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25E5076-3810-47DD-B79F-674D7AD40C01}" styleName="Stile scuro 1 - Color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5BE263C-DBD7-4A20-BB59-AAB30ACAA65A}" styleName="Stile medio 3 - Color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660B408-B3CF-4A94-85FC-2B1E0A45F4A2}" styleName="Stile scuro 2 - Colore 1/Color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073A0DAA-6AF3-43AB-8588-CEC1D06C72B9}" styleName="Stile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Stile chiaro 2 - Color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Stile medio 1 - Color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70" autoAdjust="0"/>
    <p:restoredTop sz="89350" autoAdjust="0"/>
  </p:normalViewPr>
  <p:slideViewPr>
    <p:cSldViewPr snapToGrid="0" snapToObjects="1" showGuides="1">
      <p:cViewPr varScale="1">
        <p:scale>
          <a:sx n="76" d="100"/>
          <a:sy n="76" d="100"/>
        </p:scale>
        <p:origin x="1224" y="64"/>
      </p:cViewPr>
      <p:guideLst>
        <p:guide orient="horz" pos="3411"/>
        <p:guide orient="horz" pos="2132"/>
        <p:guide pos="838"/>
        <p:guide orient="horz" pos="1350"/>
        <p:guide pos="3009"/>
        <p:guide orient="horz" pos="3121"/>
        <p:guide orient="horz" pos="177"/>
        <p:guide pos="3706"/>
        <p:guide pos="82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notesViewPr>
    <p:cSldViewPr snapToGrid="0" snapToObjects="1">
      <p:cViewPr varScale="1">
        <p:scale>
          <a:sx n="76" d="100"/>
          <a:sy n="76" d="100"/>
        </p:scale>
        <p:origin x="-1938" y="708"/>
      </p:cViewPr>
      <p:guideLst>
        <p:guide orient="horz" pos="3126"/>
        <p:guide pos="2138"/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commentAuthors" Target="commentAuthor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pc.istat.it\xendesktop\Balbo\lsciandra\Desktop\ANALISI_VENEZIA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pc.istat.it\xendesktop\Balbo\lsciandra\Desktop\ANALISI_VENEZIA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pc.istat.it\xendesktop\Balbo\lsciandra\Desktop\ANALISI_VENEZIA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Dati</a:t>
            </a:r>
            <a:r>
              <a:rPr lang="en-US" dirty="0"/>
              <a:t> </a:t>
            </a:r>
            <a:r>
              <a:rPr lang="en-US" dirty="0" err="1"/>
              <a:t>contabili</a:t>
            </a:r>
            <a:r>
              <a:rPr lang="en-US" dirty="0"/>
              <a:t> </a:t>
            </a:r>
            <a:r>
              <a:rPr lang="en-US" dirty="0" err="1"/>
              <a:t>analitici</a:t>
            </a:r>
            <a:r>
              <a:rPr lang="en-US" dirty="0"/>
              <a:t> (III download)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>
        <c:manualLayout>
          <c:layoutTarget val="inner"/>
          <c:xMode val="edge"/>
          <c:yMode val="edge"/>
          <c:x val="9.8398338373831121E-2"/>
          <c:y val="0.14348005139223866"/>
          <c:w val="0.90160166162616884"/>
          <c:h val="0.63579345144938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tab!$D$17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tab!$A$18:$C$21</c:f>
              <c:strCache>
                <c:ptCount val="4"/>
                <c:pt idx="0">
                  <c:v>COMUNI</c:v>
                </c:pt>
                <c:pt idx="1">
                  <c:v>PROVINCE E CM</c:v>
                </c:pt>
                <c:pt idx="2">
                  <c:v>UNIONI DI COMUNI</c:v>
                </c:pt>
                <c:pt idx="3">
                  <c:v>  COMUNITA’ MONTANE</c:v>
                </c:pt>
              </c:strCache>
            </c:strRef>
          </c:cat>
          <c:val>
            <c:numRef>
              <c:f>tab!$D$18:$D$21</c:f>
              <c:numCache>
                <c:formatCode>0.0</c:formatCode>
                <c:ptCount val="4"/>
                <c:pt idx="0">
                  <c:v>95</c:v>
                </c:pt>
                <c:pt idx="1">
                  <c:v>89.4</c:v>
                </c:pt>
                <c:pt idx="2">
                  <c:v>60.9</c:v>
                </c:pt>
                <c:pt idx="3">
                  <c:v>50.3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5E9-49F5-B361-8E0308640046}"/>
            </c:ext>
          </c:extLst>
        </c:ser>
        <c:ser>
          <c:idx val="1"/>
          <c:order val="1"/>
          <c:tx>
            <c:strRef>
              <c:f>tab!$E$17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tab!$A$18:$C$21</c:f>
              <c:strCache>
                <c:ptCount val="4"/>
                <c:pt idx="0">
                  <c:v>COMUNI</c:v>
                </c:pt>
                <c:pt idx="1">
                  <c:v>PROVINCE E CM</c:v>
                </c:pt>
                <c:pt idx="2">
                  <c:v>UNIONI DI COMUNI</c:v>
                </c:pt>
                <c:pt idx="3">
                  <c:v>  COMUNITA’ MONTANE</c:v>
                </c:pt>
              </c:strCache>
            </c:strRef>
          </c:cat>
          <c:val>
            <c:numRef>
              <c:f>tab!$E$18:$E$21</c:f>
              <c:numCache>
                <c:formatCode>0.0</c:formatCode>
                <c:ptCount val="4"/>
                <c:pt idx="0">
                  <c:v>94.3</c:v>
                </c:pt>
                <c:pt idx="1">
                  <c:v>92.1</c:v>
                </c:pt>
                <c:pt idx="2">
                  <c:v>56.8</c:v>
                </c:pt>
                <c:pt idx="3">
                  <c:v>46.1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5E9-49F5-B361-8E0308640046}"/>
            </c:ext>
          </c:extLst>
        </c:ser>
        <c:ser>
          <c:idx val="2"/>
          <c:order val="2"/>
          <c:tx>
            <c:strRef>
              <c:f>tab!$F$17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tab!$A$18:$C$21</c:f>
              <c:strCache>
                <c:ptCount val="4"/>
                <c:pt idx="0">
                  <c:v>COMUNI</c:v>
                </c:pt>
                <c:pt idx="1">
                  <c:v>PROVINCE E CM</c:v>
                </c:pt>
                <c:pt idx="2">
                  <c:v>UNIONI DI COMUNI</c:v>
                </c:pt>
                <c:pt idx="3">
                  <c:v>  COMUNITA’ MONTANE</c:v>
                </c:pt>
              </c:strCache>
            </c:strRef>
          </c:cat>
          <c:val>
            <c:numRef>
              <c:f>tab!$F$18:$F$21</c:f>
              <c:numCache>
                <c:formatCode>0.0</c:formatCode>
                <c:ptCount val="4"/>
                <c:pt idx="0">
                  <c:v>95.3</c:v>
                </c:pt>
                <c:pt idx="1">
                  <c:v>97</c:v>
                </c:pt>
                <c:pt idx="2">
                  <c:v>66.400000000000006</c:v>
                </c:pt>
                <c:pt idx="3">
                  <c:v>54.1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5E9-49F5-B361-8E03086400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73346240"/>
        <c:axId val="273346800"/>
      </c:barChart>
      <c:catAx>
        <c:axId val="2733462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73346800"/>
        <c:crosses val="autoZero"/>
        <c:auto val="1"/>
        <c:lblAlgn val="ctr"/>
        <c:lblOffset val="100"/>
        <c:noMultiLvlLbl val="0"/>
      </c:catAx>
      <c:valAx>
        <c:axId val="273346800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733462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dirty="0"/>
              <a:t>Entrate (III download)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>
        <c:manualLayout>
          <c:layoutTarget val="inner"/>
          <c:xMode val="edge"/>
          <c:yMode val="edge"/>
          <c:x val="0.11308331611335951"/>
          <c:y val="0.2141058173467689"/>
          <c:w val="0.85171233739724717"/>
          <c:h val="0.5641381332197381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'TAB 2'!$B$1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'TAB 2'!$A$2:$A$5</c:f>
              <c:strCache>
                <c:ptCount val="4"/>
                <c:pt idx="0">
                  <c:v>COMUNI</c:v>
                </c:pt>
                <c:pt idx="1">
                  <c:v>PROVINCE E CM</c:v>
                </c:pt>
                <c:pt idx="2">
                  <c:v>UNIONI DI COMUNI</c:v>
                </c:pt>
                <c:pt idx="3">
                  <c:v>COMUNITA’ MONTANE</c:v>
                </c:pt>
              </c:strCache>
            </c:strRef>
          </c:cat>
          <c:val>
            <c:numRef>
              <c:f>'TAB 2'!$B$2:$B$5</c:f>
              <c:numCache>
                <c:formatCode>0.0</c:formatCode>
                <c:ptCount val="4"/>
                <c:pt idx="0">
                  <c:v>94.722361180590298</c:v>
                </c:pt>
                <c:pt idx="1">
                  <c:v>91.34615384615384</c:v>
                </c:pt>
                <c:pt idx="2">
                  <c:v>59.17667238421955</c:v>
                </c:pt>
                <c:pt idx="3">
                  <c:v>49.677419354838712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165-4080-A970-B8291FECC05C}"/>
            </c:ext>
          </c:extLst>
        </c:ser>
        <c:ser>
          <c:idx val="1"/>
          <c:order val="1"/>
          <c:tx>
            <c:strRef>
              <c:f>'TAB 2'!$C$1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'TAB 2'!$A$2:$A$5</c:f>
              <c:strCache>
                <c:ptCount val="4"/>
                <c:pt idx="0">
                  <c:v>COMUNI</c:v>
                </c:pt>
                <c:pt idx="1">
                  <c:v>PROVINCE E CM</c:v>
                </c:pt>
                <c:pt idx="2">
                  <c:v>UNIONI DI COMUNI</c:v>
                </c:pt>
                <c:pt idx="3">
                  <c:v>COMUNITA’ MONTANE</c:v>
                </c:pt>
              </c:strCache>
            </c:strRef>
          </c:cat>
          <c:val>
            <c:numRef>
              <c:f>'TAB 2'!$C$2:$C$5</c:f>
              <c:numCache>
                <c:formatCode>0.0</c:formatCode>
                <c:ptCount val="4"/>
                <c:pt idx="0">
                  <c:v>94.066841907622972</c:v>
                </c:pt>
                <c:pt idx="1">
                  <c:v>92.079207920792086</c:v>
                </c:pt>
                <c:pt idx="2">
                  <c:v>56.445993031358888</c:v>
                </c:pt>
                <c:pt idx="3">
                  <c:v>46.710526315789473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165-4080-A970-B8291FECC05C}"/>
            </c:ext>
          </c:extLst>
        </c:ser>
        <c:ser>
          <c:idx val="2"/>
          <c:order val="2"/>
          <c:tx>
            <c:strRef>
              <c:f>'TAB 2'!$D$1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'TAB 2'!$A$2:$A$5</c:f>
              <c:strCache>
                <c:ptCount val="4"/>
                <c:pt idx="0">
                  <c:v>COMUNI</c:v>
                </c:pt>
                <c:pt idx="1">
                  <c:v>PROVINCE E CM</c:v>
                </c:pt>
                <c:pt idx="2">
                  <c:v>UNIONI DI COMUNI</c:v>
                </c:pt>
                <c:pt idx="3">
                  <c:v>COMUNITA’ MONTANE</c:v>
                </c:pt>
              </c:strCache>
            </c:strRef>
          </c:cat>
          <c:val>
            <c:numRef>
              <c:f>'TAB 2'!$D$2:$D$5</c:f>
              <c:numCache>
                <c:formatCode>0.0</c:formatCode>
                <c:ptCount val="4"/>
                <c:pt idx="0">
                  <c:v>94.830391788709477</c:v>
                </c:pt>
                <c:pt idx="1">
                  <c:v>97</c:v>
                </c:pt>
                <c:pt idx="2">
                  <c:v>63.129496402877692</c:v>
                </c:pt>
                <c:pt idx="3">
                  <c:v>52.702702702702695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165-4080-A970-B8291FECC0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73513136"/>
        <c:axId val="273513696"/>
      </c:barChart>
      <c:catAx>
        <c:axId val="2735131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73513696"/>
        <c:crosses val="autoZero"/>
        <c:auto val="1"/>
        <c:lblAlgn val="ctr"/>
        <c:lblOffset val="100"/>
        <c:noMultiLvlLbl val="0"/>
      </c:catAx>
      <c:valAx>
        <c:axId val="273513696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735131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Spese</a:t>
            </a:r>
            <a:r>
              <a:rPr lang="en-US" baseline="0" dirty="0"/>
              <a:t> (III download)</a:t>
            </a:r>
            <a:endParaRPr lang="it-IT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>
        <c:manualLayout>
          <c:layoutTarget val="inner"/>
          <c:xMode val="edge"/>
          <c:yMode val="edge"/>
          <c:x val="0.10753724552872726"/>
          <c:y val="0.21955105833988667"/>
          <c:w val="0.85898497382047134"/>
          <c:h val="0.56101931056577536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'TAB 2'!$A$8:$A$11</c:f>
              <c:strCache>
                <c:ptCount val="4"/>
                <c:pt idx="0">
                  <c:v>COMUNI</c:v>
                </c:pt>
                <c:pt idx="1">
                  <c:v>PROVINCE E CM</c:v>
                </c:pt>
                <c:pt idx="2">
                  <c:v>UNIONI DI COMUNI</c:v>
                </c:pt>
                <c:pt idx="3">
                  <c:v>COMUNITA’ MONTANE</c:v>
                </c:pt>
              </c:strCache>
            </c:strRef>
          </c:cat>
          <c:val>
            <c:numRef>
              <c:f>'TAB 2'!$B$8:$B$11</c:f>
              <c:numCache>
                <c:formatCode>0.0</c:formatCode>
                <c:ptCount val="4"/>
                <c:pt idx="0">
                  <c:v>94.722361180590298</c:v>
                </c:pt>
                <c:pt idx="1">
                  <c:v>91.34615384615384</c:v>
                </c:pt>
                <c:pt idx="2">
                  <c:v>59.17667238421955</c:v>
                </c:pt>
                <c:pt idx="3">
                  <c:v>49.677419354838712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3C6-406D-9C5E-907E5073A9DE}"/>
            </c:ext>
          </c:extLst>
        </c:ser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'TAB 2'!$A$8:$A$11</c:f>
              <c:strCache>
                <c:ptCount val="4"/>
                <c:pt idx="0">
                  <c:v>COMUNI</c:v>
                </c:pt>
                <c:pt idx="1">
                  <c:v>PROVINCE E CM</c:v>
                </c:pt>
                <c:pt idx="2">
                  <c:v>UNIONI DI COMUNI</c:v>
                </c:pt>
                <c:pt idx="3">
                  <c:v>COMUNITA’ MONTANE</c:v>
                </c:pt>
              </c:strCache>
            </c:strRef>
          </c:cat>
          <c:val>
            <c:numRef>
              <c:f>'TAB 2'!$C$8:$C$11</c:f>
              <c:numCache>
                <c:formatCode>0.0</c:formatCode>
                <c:ptCount val="4"/>
                <c:pt idx="0">
                  <c:v>94.066841907622972</c:v>
                </c:pt>
                <c:pt idx="1">
                  <c:v>92.079207920792086</c:v>
                </c:pt>
                <c:pt idx="2">
                  <c:v>56.445993031358888</c:v>
                </c:pt>
                <c:pt idx="3">
                  <c:v>46.710526315789473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3C6-406D-9C5E-907E5073A9DE}"/>
            </c:ext>
          </c:extLst>
        </c:ser>
        <c:ser>
          <c:idx val="2"/>
          <c:order val="2"/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'TAB 2'!$A$8:$A$11</c:f>
              <c:strCache>
                <c:ptCount val="4"/>
                <c:pt idx="0">
                  <c:v>COMUNI</c:v>
                </c:pt>
                <c:pt idx="1">
                  <c:v>PROVINCE E CM</c:v>
                </c:pt>
                <c:pt idx="2">
                  <c:v>UNIONI DI COMUNI</c:v>
                </c:pt>
                <c:pt idx="3">
                  <c:v>COMUNITA’ MONTANE</c:v>
                </c:pt>
              </c:strCache>
            </c:strRef>
          </c:cat>
          <c:val>
            <c:numRef>
              <c:f>'TAB 2'!$D$8:$D$11</c:f>
              <c:numCache>
                <c:formatCode>0.0</c:formatCode>
                <c:ptCount val="4"/>
                <c:pt idx="0">
                  <c:v>94.830391788709477</c:v>
                </c:pt>
                <c:pt idx="1">
                  <c:v>97</c:v>
                </c:pt>
                <c:pt idx="2">
                  <c:v>63.129496402877692</c:v>
                </c:pt>
                <c:pt idx="3">
                  <c:v>52.702702702702695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3C6-406D-9C5E-907E5073A9D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73517056"/>
        <c:axId val="273517616"/>
      </c:barChart>
      <c:catAx>
        <c:axId val="2735170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73517616"/>
        <c:crosses val="autoZero"/>
        <c:auto val="1"/>
        <c:lblAlgn val="ctr"/>
        <c:lblOffset val="100"/>
        <c:noMultiLvlLbl val="0"/>
      </c:catAx>
      <c:valAx>
        <c:axId val="273517616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735170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C8CC391-B912-4B6C-AB59-CD861E28CA2D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22F057A2-365F-4325-9CFA-093C373B0D38}">
      <dgm:prSet phldrT="[Testo]"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it-IT" sz="3600" dirty="0"/>
            <a:t>impegni</a:t>
          </a:r>
        </a:p>
      </dgm:t>
    </dgm:pt>
    <dgm:pt modelId="{53B823EA-2234-4A34-9C03-359C5589AE3A}" type="parTrans" cxnId="{C9BF3497-96F4-45C1-9D38-1FCE7718C1CA}">
      <dgm:prSet/>
      <dgm:spPr/>
      <dgm:t>
        <a:bodyPr/>
        <a:lstStyle/>
        <a:p>
          <a:endParaRPr lang="it-IT"/>
        </a:p>
      </dgm:t>
    </dgm:pt>
    <dgm:pt modelId="{419B4F02-499F-45F4-A898-285D7AD47D13}" type="sibTrans" cxnId="{C9BF3497-96F4-45C1-9D38-1FCE7718C1CA}">
      <dgm:prSet/>
      <dgm:spPr/>
      <dgm:t>
        <a:bodyPr/>
        <a:lstStyle/>
        <a:p>
          <a:endParaRPr lang="it-IT"/>
        </a:p>
      </dgm:t>
    </dgm:pt>
    <dgm:pt modelId="{55E96F1C-A8EF-4966-BB38-E55AADB9EF6C}">
      <dgm:prSet phldrT="[Testo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it-IT" sz="2100" kern="1200" dirty="0">
              <a:solidFill>
                <a:prstClr val="black">
                  <a:lumMod val="95000"/>
                  <a:lumOff val="5000"/>
                </a:prstClr>
              </a:solidFill>
              <a:latin typeface="Calibri"/>
              <a:ea typeface="+mn-ea"/>
              <a:cs typeface="+mn-cs"/>
            </a:rPr>
            <a:t>SDB Spese per Titoli</a:t>
          </a:r>
        </a:p>
      </dgm:t>
    </dgm:pt>
    <dgm:pt modelId="{6C3AF8AD-E812-4535-AEDC-F5DC47450A19}" type="parTrans" cxnId="{59D865A8-9CCF-4A90-A7FA-F96068C945FB}">
      <dgm:prSet/>
      <dgm:spPr/>
      <dgm:t>
        <a:bodyPr/>
        <a:lstStyle/>
        <a:p>
          <a:endParaRPr lang="it-IT"/>
        </a:p>
      </dgm:t>
    </dgm:pt>
    <dgm:pt modelId="{FEFC8D72-D45A-4397-B1D3-E8655C3F9103}" type="sibTrans" cxnId="{59D865A8-9CCF-4A90-A7FA-F96068C945FB}">
      <dgm:prSet/>
      <dgm:spPr/>
      <dgm:t>
        <a:bodyPr/>
        <a:lstStyle/>
        <a:p>
          <a:endParaRPr lang="it-IT"/>
        </a:p>
      </dgm:t>
    </dgm:pt>
    <dgm:pt modelId="{8C4BED3E-69E2-4B9C-8E84-A9358CC91A9C}">
      <dgm:prSet phldrT="[Testo]" custT="1"/>
      <dgm:spPr>
        <a:solidFill>
          <a:srgbClr val="C0504D">
            <a:lumMod val="60000"/>
            <a:lumOff val="40000"/>
          </a:srgbClr>
        </a:solidFill>
        <a:ln w="254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/>
      </dgm:spPr>
      <dgm:t>
        <a:bodyPr spcFirstLastPara="0" vert="horz" wrap="square" lIns="13335" tIns="13335" rIns="13335" bIns="13335" numCol="1" spcCol="1270" anchor="ctr" anchorCtr="0"/>
        <a:lstStyle/>
        <a:p>
          <a:r>
            <a:rPr lang="it-IT" sz="2100" kern="1200" dirty="0">
              <a:solidFill>
                <a:prstClr val="black">
                  <a:lumMod val="95000"/>
                  <a:lumOff val="5000"/>
                </a:prstClr>
              </a:solidFill>
              <a:latin typeface="Calibri"/>
              <a:ea typeface="+mn-ea"/>
              <a:cs typeface="+mn-cs"/>
            </a:rPr>
            <a:t>SDB</a:t>
          </a:r>
          <a:r>
            <a:rPr lang="it-IT" sz="2100" kern="1200" dirty="0"/>
            <a:t> </a:t>
          </a:r>
          <a:r>
            <a:rPr lang="it-IT" sz="2100" kern="1200" dirty="0">
              <a:solidFill>
                <a:prstClr val="black">
                  <a:lumMod val="95000"/>
                  <a:lumOff val="5000"/>
                </a:prstClr>
              </a:solidFill>
              <a:latin typeface="Calibri"/>
              <a:ea typeface="+mn-ea"/>
              <a:cs typeface="+mn-cs"/>
            </a:rPr>
            <a:t>Spese per Missioni/Programmi</a:t>
          </a:r>
        </a:p>
      </dgm:t>
    </dgm:pt>
    <dgm:pt modelId="{02D4A2F7-6A8A-4493-A8C4-3BD386CDC1A7}" type="parTrans" cxnId="{C7F16A7C-4360-4AC5-A59C-41C3C1EEA488}">
      <dgm:prSet/>
      <dgm:spPr/>
      <dgm:t>
        <a:bodyPr/>
        <a:lstStyle/>
        <a:p>
          <a:endParaRPr lang="it-IT"/>
        </a:p>
      </dgm:t>
    </dgm:pt>
    <dgm:pt modelId="{0153DE76-6C7D-4DD8-8E65-A87E0CE960F3}" type="sibTrans" cxnId="{C7F16A7C-4360-4AC5-A59C-41C3C1EEA488}">
      <dgm:prSet/>
      <dgm:spPr/>
      <dgm:t>
        <a:bodyPr/>
        <a:lstStyle/>
        <a:p>
          <a:endParaRPr lang="it-IT"/>
        </a:p>
      </dgm:t>
    </dgm:pt>
    <dgm:pt modelId="{317E68E4-933A-418A-B0FE-5057DE4A0A95}">
      <dgm:prSet phldrT="[Testo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it-IT" dirty="0">
              <a:solidFill>
                <a:schemeClr val="tx1">
                  <a:lumMod val="95000"/>
                  <a:lumOff val="5000"/>
                </a:schemeClr>
              </a:solidFill>
            </a:rPr>
            <a:t>SDB Quadro Generale riassuntivo </a:t>
          </a:r>
        </a:p>
      </dgm:t>
    </dgm:pt>
    <dgm:pt modelId="{7BF19DFA-CA11-4F8C-98F6-67CE5DF2D94D}" type="parTrans" cxnId="{2943325C-431D-4653-A878-E2C5817E5FE3}">
      <dgm:prSet/>
      <dgm:spPr/>
      <dgm:t>
        <a:bodyPr/>
        <a:lstStyle/>
        <a:p>
          <a:endParaRPr lang="it-IT"/>
        </a:p>
      </dgm:t>
    </dgm:pt>
    <dgm:pt modelId="{DCFB6EF1-2D85-4E11-A6F4-C60634101F36}" type="sibTrans" cxnId="{2943325C-431D-4653-A878-E2C5817E5FE3}">
      <dgm:prSet/>
      <dgm:spPr/>
      <dgm:t>
        <a:bodyPr/>
        <a:lstStyle/>
        <a:p>
          <a:endParaRPr lang="it-IT"/>
        </a:p>
      </dgm:t>
    </dgm:pt>
    <dgm:pt modelId="{7D5B751D-170E-4DAB-B2CE-A6F432E9C55A}" type="pres">
      <dgm:prSet presAssocID="{AC8CC391-B912-4B6C-AB59-CD861E28CA2D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0B8D261E-BD8F-4B96-BD4C-656ADEDEC8C7}" type="pres">
      <dgm:prSet presAssocID="{22F057A2-365F-4325-9CFA-093C373B0D38}" presName="root1" presStyleCnt="0"/>
      <dgm:spPr/>
    </dgm:pt>
    <dgm:pt modelId="{FE90EE6D-30E1-4E1E-A925-4129776FA6FD}" type="pres">
      <dgm:prSet presAssocID="{22F057A2-365F-4325-9CFA-093C373B0D38}" presName="LevelOneTextNode" presStyleLbl="node0" presStyleIdx="0" presStyleCnt="1" custScaleY="53156">
        <dgm:presLayoutVars>
          <dgm:chPref val="3"/>
        </dgm:presLayoutVars>
      </dgm:prSet>
      <dgm:spPr/>
    </dgm:pt>
    <dgm:pt modelId="{E2D40821-72C1-481C-9287-6139E431D4B2}" type="pres">
      <dgm:prSet presAssocID="{22F057A2-365F-4325-9CFA-093C373B0D38}" presName="level2hierChild" presStyleCnt="0"/>
      <dgm:spPr/>
    </dgm:pt>
    <dgm:pt modelId="{A3462E85-91D9-409D-93BA-58E12C89B12A}" type="pres">
      <dgm:prSet presAssocID="{6C3AF8AD-E812-4535-AEDC-F5DC47450A19}" presName="conn2-1" presStyleLbl="parChTrans1D2" presStyleIdx="0" presStyleCnt="3"/>
      <dgm:spPr/>
    </dgm:pt>
    <dgm:pt modelId="{57E53377-CB15-4405-AAD0-946E5C6148A9}" type="pres">
      <dgm:prSet presAssocID="{6C3AF8AD-E812-4535-AEDC-F5DC47450A19}" presName="connTx" presStyleLbl="parChTrans1D2" presStyleIdx="0" presStyleCnt="3"/>
      <dgm:spPr/>
    </dgm:pt>
    <dgm:pt modelId="{6D1BB8BC-C404-4738-96FE-AFF688B12957}" type="pres">
      <dgm:prSet presAssocID="{55E96F1C-A8EF-4966-BB38-E55AADB9EF6C}" presName="root2" presStyleCnt="0"/>
      <dgm:spPr/>
    </dgm:pt>
    <dgm:pt modelId="{D296853F-9FB5-4885-83A7-D85F9E03D409}" type="pres">
      <dgm:prSet presAssocID="{55E96F1C-A8EF-4966-BB38-E55AADB9EF6C}" presName="LevelTwoTextNode" presStyleLbl="node2" presStyleIdx="0" presStyleCnt="3" custLinFactNeighborX="-688" custLinFactNeighborY="-1082">
        <dgm:presLayoutVars>
          <dgm:chPref val="3"/>
        </dgm:presLayoutVars>
      </dgm:prSet>
      <dgm:spPr/>
    </dgm:pt>
    <dgm:pt modelId="{43839990-C646-4064-AB7B-C42197ADB91A}" type="pres">
      <dgm:prSet presAssocID="{55E96F1C-A8EF-4966-BB38-E55AADB9EF6C}" presName="level3hierChild" presStyleCnt="0"/>
      <dgm:spPr/>
    </dgm:pt>
    <dgm:pt modelId="{5C72CEF0-7609-4B1C-A793-B36DBD11D6E0}" type="pres">
      <dgm:prSet presAssocID="{02D4A2F7-6A8A-4493-A8C4-3BD386CDC1A7}" presName="conn2-1" presStyleLbl="parChTrans1D2" presStyleIdx="1" presStyleCnt="3"/>
      <dgm:spPr/>
    </dgm:pt>
    <dgm:pt modelId="{A73B4596-57E5-40C0-95D7-98361E3CBC44}" type="pres">
      <dgm:prSet presAssocID="{02D4A2F7-6A8A-4493-A8C4-3BD386CDC1A7}" presName="connTx" presStyleLbl="parChTrans1D2" presStyleIdx="1" presStyleCnt="3"/>
      <dgm:spPr/>
    </dgm:pt>
    <dgm:pt modelId="{6EFE4F3A-46AC-4846-A837-B5AA3C9908D9}" type="pres">
      <dgm:prSet presAssocID="{8C4BED3E-69E2-4B9C-8E84-A9358CC91A9C}" presName="root2" presStyleCnt="0"/>
      <dgm:spPr/>
    </dgm:pt>
    <dgm:pt modelId="{BBB4C064-5E79-472D-92B6-8908FEF7F08A}" type="pres">
      <dgm:prSet presAssocID="{8C4BED3E-69E2-4B9C-8E84-A9358CC91A9C}" presName="LevelTwoTextNode" presStyleLbl="node2" presStyleIdx="1" presStyleCnt="3">
        <dgm:presLayoutVars>
          <dgm:chPref val="3"/>
        </dgm:presLayoutVars>
      </dgm:prSet>
      <dgm:spPr>
        <a:xfrm>
          <a:off x="2112737" y="1479912"/>
          <a:ext cx="2277237" cy="694279"/>
        </a:xfrm>
        <a:prstGeom prst="rect">
          <a:avLst/>
        </a:prstGeom>
      </dgm:spPr>
    </dgm:pt>
    <dgm:pt modelId="{D7FCCFC3-EB42-43F3-8DD9-C159829A3B0A}" type="pres">
      <dgm:prSet presAssocID="{8C4BED3E-69E2-4B9C-8E84-A9358CC91A9C}" presName="level3hierChild" presStyleCnt="0"/>
      <dgm:spPr/>
    </dgm:pt>
    <dgm:pt modelId="{27D2CD1F-2E30-4AFB-BB75-FA1E2247471B}" type="pres">
      <dgm:prSet presAssocID="{7BF19DFA-CA11-4F8C-98F6-67CE5DF2D94D}" presName="conn2-1" presStyleLbl="parChTrans1D2" presStyleIdx="2" presStyleCnt="3"/>
      <dgm:spPr/>
    </dgm:pt>
    <dgm:pt modelId="{7F68F579-50A6-483E-9139-2888980F89D1}" type="pres">
      <dgm:prSet presAssocID="{7BF19DFA-CA11-4F8C-98F6-67CE5DF2D94D}" presName="connTx" presStyleLbl="parChTrans1D2" presStyleIdx="2" presStyleCnt="3"/>
      <dgm:spPr/>
    </dgm:pt>
    <dgm:pt modelId="{CF5DD780-FCAD-4431-9ACA-3F73F07819C0}" type="pres">
      <dgm:prSet presAssocID="{317E68E4-933A-418A-B0FE-5057DE4A0A95}" presName="root2" presStyleCnt="0"/>
      <dgm:spPr/>
    </dgm:pt>
    <dgm:pt modelId="{01304F86-E846-4292-BC2E-A92BFB0CD090}" type="pres">
      <dgm:prSet presAssocID="{317E68E4-933A-418A-B0FE-5057DE4A0A95}" presName="LevelTwoTextNode" presStyleLbl="node2" presStyleIdx="2" presStyleCnt="3">
        <dgm:presLayoutVars>
          <dgm:chPref val="3"/>
        </dgm:presLayoutVars>
      </dgm:prSet>
      <dgm:spPr/>
    </dgm:pt>
    <dgm:pt modelId="{A61D0297-2EA0-45C8-82F7-357CA196222E}" type="pres">
      <dgm:prSet presAssocID="{317E68E4-933A-418A-B0FE-5057DE4A0A95}" presName="level3hierChild" presStyleCnt="0"/>
      <dgm:spPr/>
    </dgm:pt>
  </dgm:ptLst>
  <dgm:cxnLst>
    <dgm:cxn modelId="{A2D3CE3C-3826-4CAC-99F6-D600292787F6}" type="presOf" srcId="{7BF19DFA-CA11-4F8C-98F6-67CE5DF2D94D}" destId="{27D2CD1F-2E30-4AFB-BB75-FA1E2247471B}" srcOrd="0" destOrd="0" presId="urn:microsoft.com/office/officeart/2008/layout/HorizontalMultiLevelHierarchy"/>
    <dgm:cxn modelId="{2943325C-431D-4653-A878-E2C5817E5FE3}" srcId="{22F057A2-365F-4325-9CFA-093C373B0D38}" destId="{317E68E4-933A-418A-B0FE-5057DE4A0A95}" srcOrd="2" destOrd="0" parTransId="{7BF19DFA-CA11-4F8C-98F6-67CE5DF2D94D}" sibTransId="{DCFB6EF1-2D85-4E11-A6F4-C60634101F36}"/>
    <dgm:cxn modelId="{BB7C7968-A865-41FB-8491-03F37446D096}" type="presOf" srcId="{7BF19DFA-CA11-4F8C-98F6-67CE5DF2D94D}" destId="{7F68F579-50A6-483E-9139-2888980F89D1}" srcOrd="1" destOrd="0" presId="urn:microsoft.com/office/officeart/2008/layout/HorizontalMultiLevelHierarchy"/>
    <dgm:cxn modelId="{6E64B958-67FE-4663-9D90-79060F03BD17}" type="presOf" srcId="{55E96F1C-A8EF-4966-BB38-E55AADB9EF6C}" destId="{D296853F-9FB5-4885-83A7-D85F9E03D409}" srcOrd="0" destOrd="0" presId="urn:microsoft.com/office/officeart/2008/layout/HorizontalMultiLevelHierarchy"/>
    <dgm:cxn modelId="{C7F16A7C-4360-4AC5-A59C-41C3C1EEA488}" srcId="{22F057A2-365F-4325-9CFA-093C373B0D38}" destId="{8C4BED3E-69E2-4B9C-8E84-A9358CC91A9C}" srcOrd="1" destOrd="0" parTransId="{02D4A2F7-6A8A-4493-A8C4-3BD386CDC1A7}" sibTransId="{0153DE76-6C7D-4DD8-8E65-A87E0CE960F3}"/>
    <dgm:cxn modelId="{C9BF3497-96F4-45C1-9D38-1FCE7718C1CA}" srcId="{AC8CC391-B912-4B6C-AB59-CD861E28CA2D}" destId="{22F057A2-365F-4325-9CFA-093C373B0D38}" srcOrd="0" destOrd="0" parTransId="{53B823EA-2234-4A34-9C03-359C5589AE3A}" sibTransId="{419B4F02-499F-45F4-A898-285D7AD47D13}"/>
    <dgm:cxn modelId="{59D865A8-9CCF-4A90-A7FA-F96068C945FB}" srcId="{22F057A2-365F-4325-9CFA-093C373B0D38}" destId="{55E96F1C-A8EF-4966-BB38-E55AADB9EF6C}" srcOrd="0" destOrd="0" parTransId="{6C3AF8AD-E812-4535-AEDC-F5DC47450A19}" sibTransId="{FEFC8D72-D45A-4397-B1D3-E8655C3F9103}"/>
    <dgm:cxn modelId="{248202B2-4BC6-4275-8A53-11990D5ED3E9}" type="presOf" srcId="{317E68E4-933A-418A-B0FE-5057DE4A0A95}" destId="{01304F86-E846-4292-BC2E-A92BFB0CD090}" srcOrd="0" destOrd="0" presId="urn:microsoft.com/office/officeart/2008/layout/HorizontalMultiLevelHierarchy"/>
    <dgm:cxn modelId="{C15516BD-3E36-4956-B3F2-8FA5AFAE95A5}" type="presOf" srcId="{6C3AF8AD-E812-4535-AEDC-F5DC47450A19}" destId="{57E53377-CB15-4405-AAD0-946E5C6148A9}" srcOrd="1" destOrd="0" presId="urn:microsoft.com/office/officeart/2008/layout/HorizontalMultiLevelHierarchy"/>
    <dgm:cxn modelId="{214745BF-36A0-4EA7-90C3-048EED6E80F2}" type="presOf" srcId="{02D4A2F7-6A8A-4493-A8C4-3BD386CDC1A7}" destId="{5C72CEF0-7609-4B1C-A793-B36DBD11D6E0}" srcOrd="0" destOrd="0" presId="urn:microsoft.com/office/officeart/2008/layout/HorizontalMultiLevelHierarchy"/>
    <dgm:cxn modelId="{19AE5DC7-CB15-496B-92B2-FB6D20B9FD9E}" type="presOf" srcId="{22F057A2-365F-4325-9CFA-093C373B0D38}" destId="{FE90EE6D-30E1-4E1E-A925-4129776FA6FD}" srcOrd="0" destOrd="0" presId="urn:microsoft.com/office/officeart/2008/layout/HorizontalMultiLevelHierarchy"/>
    <dgm:cxn modelId="{3C19F6D8-0C73-40FD-9D4E-BC73C68183B4}" type="presOf" srcId="{6C3AF8AD-E812-4535-AEDC-F5DC47450A19}" destId="{A3462E85-91D9-409D-93BA-58E12C89B12A}" srcOrd="0" destOrd="0" presId="urn:microsoft.com/office/officeart/2008/layout/HorizontalMultiLevelHierarchy"/>
    <dgm:cxn modelId="{65E5D3F1-D08F-47BA-8368-BAD2A9916F89}" type="presOf" srcId="{02D4A2F7-6A8A-4493-A8C4-3BD386CDC1A7}" destId="{A73B4596-57E5-40C0-95D7-98361E3CBC44}" srcOrd="1" destOrd="0" presId="urn:microsoft.com/office/officeart/2008/layout/HorizontalMultiLevelHierarchy"/>
    <dgm:cxn modelId="{C850EBF7-6A61-432E-99AD-D03AD22155DC}" type="presOf" srcId="{AC8CC391-B912-4B6C-AB59-CD861E28CA2D}" destId="{7D5B751D-170E-4DAB-B2CE-A6F432E9C55A}" srcOrd="0" destOrd="0" presId="urn:microsoft.com/office/officeart/2008/layout/HorizontalMultiLevelHierarchy"/>
    <dgm:cxn modelId="{2ACC86FD-6C86-4587-8DCF-3B6FA0C9CEA4}" type="presOf" srcId="{8C4BED3E-69E2-4B9C-8E84-A9358CC91A9C}" destId="{BBB4C064-5E79-472D-92B6-8908FEF7F08A}" srcOrd="0" destOrd="0" presId="urn:microsoft.com/office/officeart/2008/layout/HorizontalMultiLevelHierarchy"/>
    <dgm:cxn modelId="{B28CF394-F6C9-4DD1-A60B-33CE649558B1}" type="presParOf" srcId="{7D5B751D-170E-4DAB-B2CE-A6F432E9C55A}" destId="{0B8D261E-BD8F-4B96-BD4C-656ADEDEC8C7}" srcOrd="0" destOrd="0" presId="urn:microsoft.com/office/officeart/2008/layout/HorizontalMultiLevelHierarchy"/>
    <dgm:cxn modelId="{528B4E7E-12F3-4F8D-8175-BE73B20C711F}" type="presParOf" srcId="{0B8D261E-BD8F-4B96-BD4C-656ADEDEC8C7}" destId="{FE90EE6D-30E1-4E1E-A925-4129776FA6FD}" srcOrd="0" destOrd="0" presId="urn:microsoft.com/office/officeart/2008/layout/HorizontalMultiLevelHierarchy"/>
    <dgm:cxn modelId="{53545AB2-ED95-4905-8652-34285C010BB7}" type="presParOf" srcId="{0B8D261E-BD8F-4B96-BD4C-656ADEDEC8C7}" destId="{E2D40821-72C1-481C-9287-6139E431D4B2}" srcOrd="1" destOrd="0" presId="urn:microsoft.com/office/officeart/2008/layout/HorizontalMultiLevelHierarchy"/>
    <dgm:cxn modelId="{672F297B-3503-4261-B71F-7E07F0AB8247}" type="presParOf" srcId="{E2D40821-72C1-481C-9287-6139E431D4B2}" destId="{A3462E85-91D9-409D-93BA-58E12C89B12A}" srcOrd="0" destOrd="0" presId="urn:microsoft.com/office/officeart/2008/layout/HorizontalMultiLevelHierarchy"/>
    <dgm:cxn modelId="{0486AFA0-5D55-4CD5-86A2-1AEE940EDEC2}" type="presParOf" srcId="{A3462E85-91D9-409D-93BA-58E12C89B12A}" destId="{57E53377-CB15-4405-AAD0-946E5C6148A9}" srcOrd="0" destOrd="0" presId="urn:microsoft.com/office/officeart/2008/layout/HorizontalMultiLevelHierarchy"/>
    <dgm:cxn modelId="{256E04E6-E8E3-4B07-BE48-1D80637CF9F5}" type="presParOf" srcId="{E2D40821-72C1-481C-9287-6139E431D4B2}" destId="{6D1BB8BC-C404-4738-96FE-AFF688B12957}" srcOrd="1" destOrd="0" presId="urn:microsoft.com/office/officeart/2008/layout/HorizontalMultiLevelHierarchy"/>
    <dgm:cxn modelId="{40BF04F9-962F-4215-8848-F0763B6F4B57}" type="presParOf" srcId="{6D1BB8BC-C404-4738-96FE-AFF688B12957}" destId="{D296853F-9FB5-4885-83A7-D85F9E03D409}" srcOrd="0" destOrd="0" presId="urn:microsoft.com/office/officeart/2008/layout/HorizontalMultiLevelHierarchy"/>
    <dgm:cxn modelId="{8F445549-AD7F-4AE0-9A2E-EB813F5FF3D0}" type="presParOf" srcId="{6D1BB8BC-C404-4738-96FE-AFF688B12957}" destId="{43839990-C646-4064-AB7B-C42197ADB91A}" srcOrd="1" destOrd="0" presId="urn:microsoft.com/office/officeart/2008/layout/HorizontalMultiLevelHierarchy"/>
    <dgm:cxn modelId="{84CDAA9C-FD57-4AAB-8268-B4F74742CB29}" type="presParOf" srcId="{E2D40821-72C1-481C-9287-6139E431D4B2}" destId="{5C72CEF0-7609-4B1C-A793-B36DBD11D6E0}" srcOrd="2" destOrd="0" presId="urn:microsoft.com/office/officeart/2008/layout/HorizontalMultiLevelHierarchy"/>
    <dgm:cxn modelId="{82D2F858-BFDB-48A6-BBD8-5854D4A158AB}" type="presParOf" srcId="{5C72CEF0-7609-4B1C-A793-B36DBD11D6E0}" destId="{A73B4596-57E5-40C0-95D7-98361E3CBC44}" srcOrd="0" destOrd="0" presId="urn:microsoft.com/office/officeart/2008/layout/HorizontalMultiLevelHierarchy"/>
    <dgm:cxn modelId="{7EB7D580-2C4F-4FB5-89DA-34217E610877}" type="presParOf" srcId="{E2D40821-72C1-481C-9287-6139E431D4B2}" destId="{6EFE4F3A-46AC-4846-A837-B5AA3C9908D9}" srcOrd="3" destOrd="0" presId="urn:microsoft.com/office/officeart/2008/layout/HorizontalMultiLevelHierarchy"/>
    <dgm:cxn modelId="{C44F97DE-97A2-4769-9C8A-1E8E0B946FBD}" type="presParOf" srcId="{6EFE4F3A-46AC-4846-A837-B5AA3C9908D9}" destId="{BBB4C064-5E79-472D-92B6-8908FEF7F08A}" srcOrd="0" destOrd="0" presId="urn:microsoft.com/office/officeart/2008/layout/HorizontalMultiLevelHierarchy"/>
    <dgm:cxn modelId="{BC64F942-31D8-4974-9684-C388D8AC1F8F}" type="presParOf" srcId="{6EFE4F3A-46AC-4846-A837-B5AA3C9908D9}" destId="{D7FCCFC3-EB42-43F3-8DD9-C159829A3B0A}" srcOrd="1" destOrd="0" presId="urn:microsoft.com/office/officeart/2008/layout/HorizontalMultiLevelHierarchy"/>
    <dgm:cxn modelId="{D34F9156-6F08-4A22-8B6B-4DAFF6CD221B}" type="presParOf" srcId="{E2D40821-72C1-481C-9287-6139E431D4B2}" destId="{27D2CD1F-2E30-4AFB-BB75-FA1E2247471B}" srcOrd="4" destOrd="0" presId="urn:microsoft.com/office/officeart/2008/layout/HorizontalMultiLevelHierarchy"/>
    <dgm:cxn modelId="{B50AE127-230B-402E-A032-265C995CC727}" type="presParOf" srcId="{27D2CD1F-2E30-4AFB-BB75-FA1E2247471B}" destId="{7F68F579-50A6-483E-9139-2888980F89D1}" srcOrd="0" destOrd="0" presId="urn:microsoft.com/office/officeart/2008/layout/HorizontalMultiLevelHierarchy"/>
    <dgm:cxn modelId="{7B848BDB-CF52-432D-93D3-C5D2DA574054}" type="presParOf" srcId="{E2D40821-72C1-481C-9287-6139E431D4B2}" destId="{CF5DD780-FCAD-4431-9ACA-3F73F07819C0}" srcOrd="5" destOrd="0" presId="urn:microsoft.com/office/officeart/2008/layout/HorizontalMultiLevelHierarchy"/>
    <dgm:cxn modelId="{0B691DED-DF56-4B64-8766-5FD7C5DA3901}" type="presParOf" srcId="{CF5DD780-FCAD-4431-9ACA-3F73F07819C0}" destId="{01304F86-E846-4292-BC2E-A92BFB0CD090}" srcOrd="0" destOrd="0" presId="urn:microsoft.com/office/officeart/2008/layout/HorizontalMultiLevelHierarchy"/>
    <dgm:cxn modelId="{9DCA2188-0FD4-4D5F-AFE3-4A131747BCC4}" type="presParOf" srcId="{CF5DD780-FCAD-4431-9ACA-3F73F07819C0}" destId="{A61D0297-2EA0-45C8-82F7-357CA196222E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D2CD1F-2E30-4AFB-BB75-FA1E2247471B}">
      <dsp:nvSpPr>
        <dsp:cNvPr id="0" name=""/>
        <dsp:cNvSpPr/>
      </dsp:nvSpPr>
      <dsp:spPr>
        <a:xfrm>
          <a:off x="1657289" y="1827052"/>
          <a:ext cx="455447" cy="8678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27723" y="0"/>
              </a:lnTo>
              <a:lnTo>
                <a:pt x="227723" y="867849"/>
              </a:lnTo>
              <a:lnTo>
                <a:pt x="455447" y="86784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>
        <a:off x="1860511" y="2236474"/>
        <a:ext cx="49004" cy="49004"/>
      </dsp:txXfrm>
    </dsp:sp>
    <dsp:sp modelId="{5C72CEF0-7609-4B1C-A793-B36DBD11D6E0}">
      <dsp:nvSpPr>
        <dsp:cNvPr id="0" name=""/>
        <dsp:cNvSpPr/>
      </dsp:nvSpPr>
      <dsp:spPr>
        <a:xfrm>
          <a:off x="1657289" y="1781332"/>
          <a:ext cx="45544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55447" y="4572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>
        <a:off x="1873627" y="1815665"/>
        <a:ext cx="22772" cy="22772"/>
      </dsp:txXfrm>
    </dsp:sp>
    <dsp:sp modelId="{A3462E85-91D9-409D-93BA-58E12C89B12A}">
      <dsp:nvSpPr>
        <dsp:cNvPr id="0" name=""/>
        <dsp:cNvSpPr/>
      </dsp:nvSpPr>
      <dsp:spPr>
        <a:xfrm>
          <a:off x="1657289" y="951690"/>
          <a:ext cx="439780" cy="875361"/>
        </a:xfrm>
        <a:custGeom>
          <a:avLst/>
          <a:gdLst/>
          <a:ahLst/>
          <a:cxnLst/>
          <a:rect l="0" t="0" r="0" b="0"/>
          <a:pathLst>
            <a:path>
              <a:moveTo>
                <a:pt x="0" y="875361"/>
              </a:moveTo>
              <a:lnTo>
                <a:pt x="219890" y="875361"/>
              </a:lnTo>
              <a:lnTo>
                <a:pt x="219890" y="0"/>
              </a:lnTo>
              <a:lnTo>
                <a:pt x="439780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>
        <a:off x="1852689" y="1364880"/>
        <a:ext cx="48981" cy="48981"/>
      </dsp:txXfrm>
    </dsp:sp>
    <dsp:sp modelId="{FE90EE6D-30E1-4E1E-A925-4129776FA6FD}">
      <dsp:nvSpPr>
        <dsp:cNvPr id="0" name=""/>
        <dsp:cNvSpPr/>
      </dsp:nvSpPr>
      <dsp:spPr>
        <a:xfrm rot="16200000">
          <a:off x="338962" y="1479912"/>
          <a:ext cx="1942375" cy="694279"/>
        </a:xfrm>
        <a:prstGeom prst="rect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600" kern="1200" dirty="0"/>
            <a:t>impegni</a:t>
          </a:r>
        </a:p>
      </dsp:txBody>
      <dsp:txXfrm>
        <a:off x="338962" y="1479912"/>
        <a:ext cx="1942375" cy="694279"/>
      </dsp:txXfrm>
    </dsp:sp>
    <dsp:sp modelId="{D296853F-9FB5-4885-83A7-D85F9E03D409}">
      <dsp:nvSpPr>
        <dsp:cNvPr id="0" name=""/>
        <dsp:cNvSpPr/>
      </dsp:nvSpPr>
      <dsp:spPr>
        <a:xfrm>
          <a:off x="2097069" y="604550"/>
          <a:ext cx="2277237" cy="694279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100" kern="1200" dirty="0">
              <a:solidFill>
                <a:prstClr val="black">
                  <a:lumMod val="95000"/>
                  <a:lumOff val="5000"/>
                </a:prstClr>
              </a:solidFill>
              <a:latin typeface="Calibri"/>
              <a:ea typeface="+mn-ea"/>
              <a:cs typeface="+mn-cs"/>
            </a:rPr>
            <a:t>SDB Spese per Titoli</a:t>
          </a:r>
        </a:p>
      </dsp:txBody>
      <dsp:txXfrm>
        <a:off x="2097069" y="604550"/>
        <a:ext cx="2277237" cy="694279"/>
      </dsp:txXfrm>
    </dsp:sp>
    <dsp:sp modelId="{BBB4C064-5E79-472D-92B6-8908FEF7F08A}">
      <dsp:nvSpPr>
        <dsp:cNvPr id="0" name=""/>
        <dsp:cNvSpPr/>
      </dsp:nvSpPr>
      <dsp:spPr>
        <a:xfrm>
          <a:off x="2112737" y="1479912"/>
          <a:ext cx="2277237" cy="694279"/>
        </a:xfrm>
        <a:prstGeom prst="rect">
          <a:avLst/>
        </a:prstGeom>
        <a:solidFill>
          <a:srgbClr val="C0504D">
            <a:lumMod val="60000"/>
            <a:lumOff val="40000"/>
          </a:srgbClr>
        </a:solidFill>
        <a:ln w="254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100" kern="1200" dirty="0">
              <a:solidFill>
                <a:prstClr val="black">
                  <a:lumMod val="95000"/>
                  <a:lumOff val="5000"/>
                </a:prstClr>
              </a:solidFill>
              <a:latin typeface="Calibri"/>
              <a:ea typeface="+mn-ea"/>
              <a:cs typeface="+mn-cs"/>
            </a:rPr>
            <a:t>SDB</a:t>
          </a:r>
          <a:r>
            <a:rPr lang="it-IT" sz="2100" kern="1200" dirty="0"/>
            <a:t> </a:t>
          </a:r>
          <a:r>
            <a:rPr lang="it-IT" sz="2100" kern="1200" dirty="0">
              <a:solidFill>
                <a:prstClr val="black">
                  <a:lumMod val="95000"/>
                  <a:lumOff val="5000"/>
                </a:prstClr>
              </a:solidFill>
              <a:latin typeface="Calibri"/>
              <a:ea typeface="+mn-ea"/>
              <a:cs typeface="+mn-cs"/>
            </a:rPr>
            <a:t>Spese per Missioni/Programmi</a:t>
          </a:r>
        </a:p>
      </dsp:txBody>
      <dsp:txXfrm>
        <a:off x="2112737" y="1479912"/>
        <a:ext cx="2277237" cy="694279"/>
      </dsp:txXfrm>
    </dsp:sp>
    <dsp:sp modelId="{01304F86-E846-4292-BC2E-A92BFB0CD090}">
      <dsp:nvSpPr>
        <dsp:cNvPr id="0" name=""/>
        <dsp:cNvSpPr/>
      </dsp:nvSpPr>
      <dsp:spPr>
        <a:xfrm>
          <a:off x="2112737" y="2347761"/>
          <a:ext cx="2277237" cy="694279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100" kern="1200" dirty="0">
              <a:solidFill>
                <a:schemeClr val="tx1">
                  <a:lumMod val="95000"/>
                  <a:lumOff val="5000"/>
                </a:schemeClr>
              </a:solidFill>
            </a:rPr>
            <a:t>SDB Quadro Generale riassuntivo </a:t>
          </a:r>
        </a:p>
      </dsp:txBody>
      <dsp:txXfrm>
        <a:off x="2112737" y="2347761"/>
        <a:ext cx="2277237" cy="6942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332"/>
          </a:xfrm>
          <a:prstGeom prst="rect">
            <a:avLst/>
          </a:prstGeom>
        </p:spPr>
        <p:txBody>
          <a:bodyPr vert="horz" lIns="93158" tIns="46579" rIns="93158" bIns="46579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50444" y="1"/>
            <a:ext cx="2945659" cy="496332"/>
          </a:xfrm>
          <a:prstGeom prst="rect">
            <a:avLst/>
          </a:prstGeom>
        </p:spPr>
        <p:txBody>
          <a:bodyPr vert="horz" lIns="93158" tIns="46579" rIns="93158" bIns="46579" rtlCol="0"/>
          <a:lstStyle>
            <a:lvl1pPr algn="r">
              <a:defRPr sz="1200"/>
            </a:lvl1pPr>
          </a:lstStyle>
          <a:p>
            <a:fld id="{97E234F1-5CD4-4491-B051-D7AA0C744754}" type="datetimeFigureOut">
              <a:rPr lang="it-IT" smtClean="0"/>
              <a:pPr/>
              <a:t>16/12/2021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3158" tIns="46579" rIns="93158" bIns="46579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3158" tIns="46579" rIns="93158" bIns="46579" rtlCol="0" anchor="b"/>
          <a:lstStyle>
            <a:lvl1pPr algn="r">
              <a:defRPr sz="1200"/>
            </a:lvl1pPr>
          </a:lstStyle>
          <a:p>
            <a:fld id="{B8DE55D1-629F-49A4-9FDE-99C53E24F79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633346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332"/>
          </a:xfrm>
          <a:prstGeom prst="rect">
            <a:avLst/>
          </a:prstGeom>
        </p:spPr>
        <p:txBody>
          <a:bodyPr vert="horz" lIns="93158" tIns="46579" rIns="93158" bIns="46579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332"/>
          </a:xfrm>
          <a:prstGeom prst="rect">
            <a:avLst/>
          </a:prstGeom>
        </p:spPr>
        <p:txBody>
          <a:bodyPr vert="horz" lIns="93158" tIns="46579" rIns="93158" bIns="46579" rtlCol="0"/>
          <a:lstStyle>
            <a:lvl1pPr algn="r">
              <a:defRPr sz="1200"/>
            </a:lvl1pPr>
          </a:lstStyle>
          <a:p>
            <a:fld id="{03675B2E-259A-455A-90BD-8AAEC99B0A21}" type="datetimeFigureOut">
              <a:rPr lang="it-IT" smtClean="0"/>
              <a:pPr/>
              <a:t>16/12/2021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58" tIns="46579" rIns="93158" bIns="46579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3158" tIns="46579" rIns="93158" bIns="46579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3158" tIns="46579" rIns="93158" bIns="46579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3158" tIns="46579" rIns="93158" bIns="46579" rtlCol="0" anchor="b"/>
          <a:lstStyle>
            <a:lvl1pPr algn="r">
              <a:defRPr sz="1200"/>
            </a:lvl1pPr>
          </a:lstStyle>
          <a:p>
            <a:fld id="{A0CDC2D9-3DBA-4042-BDB9-A8016BB39CB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3140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127721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79768" y="4629809"/>
            <a:ext cx="5438140" cy="4466987"/>
          </a:xfrm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>
                <a:solidFill>
                  <a:prstClr val="black"/>
                </a:solidFill>
              </a:rPr>
              <a:pPr/>
              <a:t>10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06357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79768" y="4629809"/>
            <a:ext cx="5438140" cy="4466987"/>
          </a:xfrm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>
                <a:solidFill>
                  <a:prstClr val="black"/>
                </a:solidFill>
              </a:rPr>
              <a:pPr/>
              <a:t>11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62808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79768" y="4629809"/>
            <a:ext cx="5438140" cy="4466987"/>
          </a:xfrm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>
                <a:solidFill>
                  <a:prstClr val="black"/>
                </a:solidFill>
              </a:rPr>
              <a:pPr/>
              <a:t>12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51321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79768" y="4629809"/>
            <a:ext cx="5438140" cy="4466987"/>
          </a:xfrm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13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21911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79768" y="4629809"/>
            <a:ext cx="5438140" cy="4466987"/>
          </a:xfrm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14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80402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79768" y="4629809"/>
            <a:ext cx="5438140" cy="4466987"/>
          </a:xfrm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15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5320951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79768" y="4629809"/>
            <a:ext cx="5438140" cy="4466987"/>
          </a:xfrm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16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421646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79768" y="4629809"/>
            <a:ext cx="5438140" cy="4466987"/>
          </a:xfrm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204665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79768" y="4629809"/>
            <a:ext cx="5438140" cy="4466987"/>
          </a:xfrm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601385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79768" y="4629809"/>
            <a:ext cx="5438140" cy="4466987"/>
          </a:xfrm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648939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79768" y="4629809"/>
            <a:ext cx="5438140" cy="4466987"/>
          </a:xfrm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5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261961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79768" y="4629809"/>
            <a:ext cx="5438140" cy="4466987"/>
          </a:xfrm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6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027370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79768" y="4629809"/>
            <a:ext cx="5438140" cy="4466987"/>
          </a:xfrm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7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701521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79768" y="4629809"/>
            <a:ext cx="5438140" cy="4466987"/>
          </a:xfrm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8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138515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79768" y="4629809"/>
            <a:ext cx="5438140" cy="4466987"/>
          </a:xfrm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>
                <a:solidFill>
                  <a:prstClr val="black"/>
                </a:solidFill>
              </a:rPr>
              <a:pPr/>
              <a:t>9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72064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597833"/>
            <a:ext cx="7772400" cy="1102519"/>
          </a:xfr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9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9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9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79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4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1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89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59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F75CD-D97A-42E3-A261-F6AF80EA1DCD}" type="datetime1">
              <a:rPr lang="it-IT" smtClean="0"/>
              <a:t>16/12/2021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6025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A3332-2590-4AB6-A2A4-267ACA49E8F6}" type="datetime1">
              <a:rPr lang="it-IT" smtClean="0"/>
              <a:t>16/12/2021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1065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05982"/>
            <a:ext cx="2057400" cy="4388644"/>
          </a:xfrm>
        </p:spPr>
        <p:txBody>
          <a:bodyPr vert="eaVert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05982"/>
            <a:ext cx="6019800" cy="4388644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08BEB-58C6-41C9-A476-75C9D3D8F8A1}" type="datetime1">
              <a:rPr lang="it-IT" smtClean="0"/>
              <a:t>16/12/2021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791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AF934-1F2E-4757-894E-F700EFA038F3}" type="datetime1">
              <a:rPr lang="it-IT" smtClean="0"/>
              <a:t>16/12/2021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488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3305178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6981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1398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096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82796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28494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74194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19893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65592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BF040-A7BC-45C8-B5D2-3669F4F8F866}" type="datetime1">
              <a:rPr lang="it-IT" smtClean="0"/>
              <a:t>16/12/2021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5638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200153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200153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11B89-622F-49F4-B6E0-9C1974EC759C}" type="datetime1">
              <a:rPr lang="it-IT" smtClean="0"/>
              <a:t>16/12/2021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3601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151337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981" indent="0">
              <a:buNone/>
              <a:defRPr sz="2000" b="1"/>
            </a:lvl2pPr>
            <a:lvl3pPr marL="913981" indent="0">
              <a:buNone/>
              <a:defRPr sz="1900" b="1"/>
            </a:lvl3pPr>
            <a:lvl4pPr marL="1370969" indent="0">
              <a:buNone/>
              <a:defRPr sz="1600" b="1"/>
            </a:lvl4pPr>
            <a:lvl5pPr marL="1827964" indent="0">
              <a:buNone/>
              <a:defRPr sz="1600" b="1"/>
            </a:lvl5pPr>
            <a:lvl6pPr marL="2284945" indent="0">
              <a:buNone/>
              <a:defRPr sz="1600" b="1"/>
            </a:lvl6pPr>
            <a:lvl7pPr marL="2741943" indent="0">
              <a:buNone/>
              <a:defRPr sz="1600" b="1"/>
            </a:lvl7pPr>
            <a:lvl8pPr marL="3198933" indent="0">
              <a:buNone/>
              <a:defRPr sz="1600" b="1"/>
            </a:lvl8pPr>
            <a:lvl9pPr marL="3655928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6" y="1151337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981" indent="0">
              <a:buNone/>
              <a:defRPr sz="2000" b="1"/>
            </a:lvl2pPr>
            <a:lvl3pPr marL="913981" indent="0">
              <a:buNone/>
              <a:defRPr sz="1900" b="1"/>
            </a:lvl3pPr>
            <a:lvl4pPr marL="1370969" indent="0">
              <a:buNone/>
              <a:defRPr sz="1600" b="1"/>
            </a:lvl4pPr>
            <a:lvl5pPr marL="1827964" indent="0">
              <a:buNone/>
              <a:defRPr sz="1600" b="1"/>
            </a:lvl5pPr>
            <a:lvl6pPr marL="2284945" indent="0">
              <a:buNone/>
              <a:defRPr sz="1600" b="1"/>
            </a:lvl6pPr>
            <a:lvl7pPr marL="2741943" indent="0">
              <a:buNone/>
              <a:defRPr sz="1600" b="1"/>
            </a:lvl7pPr>
            <a:lvl8pPr marL="3198933" indent="0">
              <a:buNone/>
              <a:defRPr sz="1600" b="1"/>
            </a:lvl8pPr>
            <a:lvl9pPr marL="3655928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1CB0-BD7A-46BE-AA45-931A9647994E}" type="datetime1">
              <a:rPr lang="it-IT" smtClean="0"/>
              <a:t>16/12/2021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1537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F2310-E375-432E-BF38-809E27DAFF4E}" type="datetime1">
              <a:rPr lang="it-IT" smtClean="0"/>
              <a:t>16/12/2021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9509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B2B7B-AE80-4687-80AE-8EA82F4E098D}" type="datetime1">
              <a:rPr lang="it-IT" smtClean="0"/>
              <a:t>16/12/2021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1781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13" y="204788"/>
            <a:ext cx="3008312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1" y="204801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13" y="1076328"/>
            <a:ext cx="3008312" cy="3518297"/>
          </a:xfrm>
        </p:spPr>
        <p:txBody>
          <a:bodyPr/>
          <a:lstStyle>
            <a:lvl1pPr marL="0" indent="0">
              <a:buNone/>
              <a:defRPr sz="1500"/>
            </a:lvl1pPr>
            <a:lvl2pPr marL="456981" indent="0">
              <a:buNone/>
              <a:defRPr sz="1200"/>
            </a:lvl2pPr>
            <a:lvl3pPr marL="913981" indent="0">
              <a:buNone/>
              <a:defRPr sz="1100"/>
            </a:lvl3pPr>
            <a:lvl4pPr marL="1370969" indent="0">
              <a:buNone/>
              <a:defRPr sz="900"/>
            </a:lvl4pPr>
            <a:lvl5pPr marL="1827964" indent="0">
              <a:buNone/>
              <a:defRPr sz="900"/>
            </a:lvl5pPr>
            <a:lvl6pPr marL="2284945" indent="0">
              <a:buNone/>
              <a:defRPr sz="900"/>
            </a:lvl6pPr>
            <a:lvl7pPr marL="2741943" indent="0">
              <a:buNone/>
              <a:defRPr sz="900"/>
            </a:lvl7pPr>
            <a:lvl8pPr marL="3198933" indent="0">
              <a:buNone/>
              <a:defRPr sz="900"/>
            </a:lvl8pPr>
            <a:lvl9pPr marL="3655928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A53E0-FC4E-4B7F-8057-B77F70D6E236}" type="datetime1">
              <a:rPr lang="it-IT" smtClean="0"/>
              <a:t>16/12/2021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4104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9" y="3600453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9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6981" indent="0">
              <a:buNone/>
              <a:defRPr sz="2800"/>
            </a:lvl2pPr>
            <a:lvl3pPr marL="913981" indent="0">
              <a:buNone/>
              <a:defRPr sz="2400"/>
            </a:lvl3pPr>
            <a:lvl4pPr marL="1370969" indent="0">
              <a:buNone/>
              <a:defRPr sz="2000"/>
            </a:lvl4pPr>
            <a:lvl5pPr marL="1827964" indent="0">
              <a:buNone/>
              <a:defRPr sz="2000"/>
            </a:lvl5pPr>
            <a:lvl6pPr marL="2284945" indent="0">
              <a:buNone/>
              <a:defRPr sz="2000"/>
            </a:lvl6pPr>
            <a:lvl7pPr marL="2741943" indent="0">
              <a:buNone/>
              <a:defRPr sz="2000"/>
            </a:lvl7pPr>
            <a:lvl8pPr marL="3198933" indent="0">
              <a:buNone/>
              <a:defRPr sz="2000"/>
            </a:lvl8pPr>
            <a:lvl9pPr marL="3655928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9" y="4025515"/>
            <a:ext cx="5486400" cy="603647"/>
          </a:xfrm>
        </p:spPr>
        <p:txBody>
          <a:bodyPr/>
          <a:lstStyle>
            <a:lvl1pPr marL="0" indent="0">
              <a:buNone/>
              <a:defRPr sz="1500"/>
            </a:lvl1pPr>
            <a:lvl2pPr marL="456981" indent="0">
              <a:buNone/>
              <a:defRPr sz="1200"/>
            </a:lvl2pPr>
            <a:lvl3pPr marL="913981" indent="0">
              <a:buNone/>
              <a:defRPr sz="1100"/>
            </a:lvl3pPr>
            <a:lvl4pPr marL="1370969" indent="0">
              <a:buNone/>
              <a:defRPr sz="900"/>
            </a:lvl4pPr>
            <a:lvl5pPr marL="1827964" indent="0">
              <a:buNone/>
              <a:defRPr sz="900"/>
            </a:lvl5pPr>
            <a:lvl6pPr marL="2284945" indent="0">
              <a:buNone/>
              <a:defRPr sz="900"/>
            </a:lvl6pPr>
            <a:lvl7pPr marL="2741943" indent="0">
              <a:buNone/>
              <a:defRPr sz="900"/>
            </a:lvl7pPr>
            <a:lvl8pPr marL="3198933" indent="0">
              <a:buNone/>
              <a:defRPr sz="900"/>
            </a:lvl8pPr>
            <a:lvl9pPr marL="3655928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B5BA9-3404-40F9-B634-F63589F63DDE}" type="datetime1">
              <a:rPr lang="it-IT" smtClean="0"/>
              <a:t>16/12/2021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5817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396" tIns="45699" rIns="91396" bIns="45699" rtlCol="0" anchor="ctr">
            <a:normAutofit/>
          </a:bodyPr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200153"/>
            <a:ext cx="8229600" cy="3394472"/>
          </a:xfrm>
          <a:prstGeom prst="rect">
            <a:avLst/>
          </a:prstGeom>
        </p:spPr>
        <p:txBody>
          <a:bodyPr vert="horz" lIns="91396" tIns="45699" rIns="91396" bIns="45699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4767266"/>
            <a:ext cx="2133600" cy="273844"/>
          </a:xfrm>
          <a:prstGeom prst="rect">
            <a:avLst/>
          </a:prstGeom>
        </p:spPr>
        <p:txBody>
          <a:bodyPr vert="horz" lIns="91396" tIns="45699" rIns="91396" bIns="45699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D178DA-C07C-4612-802D-8780D03DB2F3}" type="datetime1">
              <a:rPr lang="it-IT" smtClean="0"/>
              <a:t>16/12/2021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4767266"/>
            <a:ext cx="2895600" cy="273844"/>
          </a:xfrm>
          <a:prstGeom prst="rect">
            <a:avLst/>
          </a:prstGeom>
        </p:spPr>
        <p:txBody>
          <a:bodyPr vert="horz" lIns="91396" tIns="45699" rIns="91396" bIns="45699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1" y="4767266"/>
            <a:ext cx="2133600" cy="273844"/>
          </a:xfrm>
          <a:prstGeom prst="rect">
            <a:avLst/>
          </a:prstGeom>
        </p:spPr>
        <p:txBody>
          <a:bodyPr vert="horz" lIns="91396" tIns="45699" rIns="91396" bIns="45699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4395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ctr" defTabSz="456981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745" indent="-342745" algn="l" defTabSz="456981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613" indent="-285618" algn="l" defTabSz="456981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472" indent="-228497" algn="l" defTabSz="456981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467" indent="-228497" algn="l" defTabSz="456981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455" indent="-228497" algn="l" defTabSz="456981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455" indent="-228497" algn="l" defTabSz="456981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436" indent="-228497" algn="l" defTabSz="456981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431" indent="-228497" algn="l" defTabSz="456981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419" indent="-228497" algn="l" defTabSz="456981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69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81" algn="l" defTabSz="4569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3981" algn="l" defTabSz="4569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969" algn="l" defTabSz="4569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964" algn="l" defTabSz="4569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945" algn="l" defTabSz="4569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943" algn="l" defTabSz="4569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933" algn="l" defTabSz="4569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928" algn="l" defTabSz="4569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1"/>
          <p:cNvSpPr txBox="1">
            <a:spLocks/>
          </p:cNvSpPr>
          <p:nvPr/>
        </p:nvSpPr>
        <p:spPr>
          <a:xfrm>
            <a:off x="1162539" y="-1"/>
            <a:ext cx="8049193" cy="333955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40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1162539" y="1714500"/>
            <a:ext cx="7838847" cy="35086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fontAlgn="base">
              <a:lnSpc>
                <a:spcPts val="3000"/>
              </a:lnSpc>
            </a:pPr>
            <a:r>
              <a:rPr lang="en-US" sz="2800" b="1" dirty="0">
                <a:solidFill>
                  <a:srgbClr val="CF1E24"/>
                </a:solidFill>
              </a:rPr>
              <a:t>BDAP per la </a:t>
            </a:r>
            <a:r>
              <a:rPr lang="en-US" sz="2800" b="1" dirty="0" err="1">
                <a:solidFill>
                  <a:srgbClr val="CF1E24"/>
                </a:solidFill>
              </a:rPr>
              <a:t>produzione</a:t>
            </a:r>
            <a:r>
              <a:rPr lang="en-US" sz="2800" b="1" dirty="0">
                <a:solidFill>
                  <a:srgbClr val="CF1E24"/>
                </a:solidFill>
              </a:rPr>
              <a:t> </a:t>
            </a:r>
            <a:r>
              <a:rPr lang="en-US" sz="2800" b="1" dirty="0" err="1">
                <a:solidFill>
                  <a:srgbClr val="CF1E24"/>
                </a:solidFill>
              </a:rPr>
              <a:t>delle</a:t>
            </a:r>
            <a:r>
              <a:rPr lang="en-US" sz="2800" b="1" dirty="0">
                <a:solidFill>
                  <a:srgbClr val="CF1E24"/>
                </a:solidFill>
              </a:rPr>
              <a:t> </a:t>
            </a:r>
            <a:r>
              <a:rPr lang="en-US" sz="2800" b="1" dirty="0" err="1">
                <a:solidFill>
                  <a:srgbClr val="CF1E24"/>
                </a:solidFill>
              </a:rPr>
              <a:t>statistiche</a:t>
            </a:r>
            <a:r>
              <a:rPr lang="en-US" sz="2800" b="1" dirty="0">
                <a:solidFill>
                  <a:srgbClr val="CF1E24"/>
                </a:solidFill>
              </a:rPr>
              <a:t> di </a:t>
            </a:r>
            <a:r>
              <a:rPr lang="en-US" sz="2800" b="1" dirty="0" err="1">
                <a:solidFill>
                  <a:srgbClr val="CF1E24"/>
                </a:solidFill>
              </a:rPr>
              <a:t>finanza</a:t>
            </a:r>
            <a:r>
              <a:rPr lang="en-US" sz="2800" b="1" dirty="0">
                <a:solidFill>
                  <a:srgbClr val="CF1E24"/>
                </a:solidFill>
              </a:rPr>
              <a:t> </a:t>
            </a:r>
            <a:r>
              <a:rPr lang="en-US" sz="2800" b="1" dirty="0" err="1">
                <a:solidFill>
                  <a:srgbClr val="CF1E24"/>
                </a:solidFill>
              </a:rPr>
              <a:t>pubblica</a:t>
            </a:r>
            <a:endParaRPr lang="en-US" sz="2800" b="1" dirty="0">
              <a:solidFill>
                <a:srgbClr val="CF1E24"/>
              </a:solidFill>
            </a:endParaRPr>
          </a:p>
          <a:p>
            <a:pPr fontAlgn="base">
              <a:lnSpc>
                <a:spcPts val="3000"/>
              </a:lnSpc>
            </a:pPr>
            <a:endParaRPr lang="en-US" sz="2800" b="1" dirty="0">
              <a:solidFill>
                <a:srgbClr val="CF1E24"/>
              </a:solidFill>
            </a:endParaRPr>
          </a:p>
          <a:p>
            <a:pPr fontAlgn="base">
              <a:lnSpc>
                <a:spcPts val="3000"/>
              </a:lnSpc>
            </a:pPr>
            <a:endParaRPr lang="en-US" sz="2800" b="1" dirty="0">
              <a:solidFill>
                <a:srgbClr val="CF1E24"/>
              </a:solidFill>
            </a:endParaRPr>
          </a:p>
          <a:p>
            <a:pPr fontAlgn="base">
              <a:lnSpc>
                <a:spcPts val="3000"/>
              </a:lnSpc>
            </a:pPr>
            <a:endParaRPr lang="en-US" sz="2800" b="1" dirty="0">
              <a:solidFill>
                <a:srgbClr val="CF1E24"/>
              </a:solidFill>
            </a:endParaRPr>
          </a:p>
          <a:p>
            <a:pPr fontAlgn="base">
              <a:lnSpc>
                <a:spcPts val="3000"/>
              </a:lnSpc>
            </a:pPr>
            <a:r>
              <a:rPr lang="en-US" sz="1800" b="1" dirty="0">
                <a:solidFill>
                  <a:srgbClr val="CF1E24"/>
                </a:solidFill>
              </a:rPr>
              <a:t>Luisa Sciandra</a:t>
            </a:r>
          </a:p>
          <a:p>
            <a:pPr fontAlgn="base"/>
            <a:r>
              <a:rPr lang="en-US" sz="1400" dirty="0"/>
              <a:t>ISTAT- </a:t>
            </a:r>
            <a:r>
              <a:rPr lang="en-US" sz="1400" dirty="0" err="1"/>
              <a:t>Direzione</a:t>
            </a:r>
            <a:r>
              <a:rPr lang="en-US" sz="1400" dirty="0"/>
              <a:t> Centrale </a:t>
            </a:r>
            <a:r>
              <a:rPr lang="en-US" sz="1400" dirty="0" err="1"/>
              <a:t>della</a:t>
            </a:r>
            <a:r>
              <a:rPr lang="en-US" sz="1400" dirty="0"/>
              <a:t> </a:t>
            </a:r>
            <a:r>
              <a:rPr lang="en-US" sz="1400" dirty="0" err="1"/>
              <a:t>Contabilità</a:t>
            </a:r>
            <a:r>
              <a:rPr lang="en-US" sz="1400" dirty="0"/>
              <a:t> Nazionale </a:t>
            </a:r>
          </a:p>
          <a:p>
            <a:pPr fontAlgn="base"/>
            <a:r>
              <a:rPr lang="en-US" sz="1400" dirty="0" err="1"/>
              <a:t>Servizio</a:t>
            </a:r>
            <a:r>
              <a:rPr lang="en-US" sz="1400" dirty="0"/>
              <a:t> </a:t>
            </a:r>
            <a:r>
              <a:rPr lang="en-US" sz="1400" dirty="0" err="1"/>
              <a:t>Compilazione</a:t>
            </a:r>
            <a:r>
              <a:rPr lang="en-US" sz="1400" dirty="0"/>
              <a:t> </a:t>
            </a:r>
            <a:r>
              <a:rPr lang="en-US" sz="1400" dirty="0" err="1"/>
              <a:t>dei</a:t>
            </a:r>
            <a:r>
              <a:rPr lang="en-US" sz="1400" dirty="0"/>
              <a:t> Conti di </a:t>
            </a:r>
            <a:r>
              <a:rPr lang="en-US" sz="1400" dirty="0" err="1"/>
              <a:t>Finanza</a:t>
            </a:r>
            <a:r>
              <a:rPr lang="en-US" sz="1400" dirty="0"/>
              <a:t> </a:t>
            </a:r>
            <a:r>
              <a:rPr lang="en-US" sz="1400" dirty="0" err="1"/>
              <a:t>Pubblica</a:t>
            </a:r>
            <a:endParaRPr lang="en-US" sz="1400" dirty="0"/>
          </a:p>
          <a:p>
            <a:pPr fontAlgn="base">
              <a:lnSpc>
                <a:spcPts val="3000"/>
              </a:lnSpc>
            </a:pPr>
            <a:endParaRPr lang="en-US" sz="3200" b="1" dirty="0">
              <a:solidFill>
                <a:srgbClr val="CF1E24"/>
              </a:solidFill>
            </a:endParaRPr>
          </a:p>
          <a:p>
            <a:pPr fontAlgn="base">
              <a:lnSpc>
                <a:spcPts val="3000"/>
              </a:lnSpc>
            </a:pPr>
            <a:r>
              <a:rPr lang="it-IT" sz="1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</a:p>
        </p:txBody>
      </p:sp>
      <p:pic>
        <p:nvPicPr>
          <p:cNvPr id="12" name="Immagin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62539" y="4728074"/>
            <a:ext cx="1358411" cy="23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Connettore 1 12"/>
          <p:cNvCxnSpPr/>
          <p:nvPr/>
        </p:nvCxnSpPr>
        <p:spPr>
          <a:xfrm>
            <a:off x="1162540" y="4566327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/>
          <p:cNvSpPr txBox="1"/>
          <p:nvPr/>
        </p:nvSpPr>
        <p:spPr>
          <a:xfrm>
            <a:off x="1162540" y="203390"/>
            <a:ext cx="7922737" cy="11079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endParaRPr lang="it-IT" sz="1400" dirty="0">
              <a:solidFill>
                <a:srgbClr val="C00000"/>
              </a:solidFill>
            </a:endParaRPr>
          </a:p>
          <a:p>
            <a:r>
              <a:rPr lang="it-IT" sz="1600" b="1" dirty="0"/>
              <a:t>IV Convegno Nazionale di Contabilità pubblica «Il comune nella finanza globale: i conti pubblici nel «front office» dello Stato alla prova del NGUE»</a:t>
            </a:r>
          </a:p>
          <a:p>
            <a:r>
              <a:rPr lang="en-US" sz="1400" dirty="0"/>
              <a:t>Venezia. 17 </a:t>
            </a:r>
            <a:r>
              <a:rPr lang="en-US" sz="1400" dirty="0" err="1"/>
              <a:t>dicembre</a:t>
            </a:r>
            <a:r>
              <a:rPr lang="en-US" sz="1400" dirty="0"/>
              <a:t> 2021</a:t>
            </a:r>
            <a:endParaRPr lang="it-IT" sz="1200" dirty="0"/>
          </a:p>
          <a:p>
            <a:endParaRPr lang="it-IT" sz="1200" dirty="0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99472509"/>
      </p:ext>
    </p:extLst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747673" y="4423439"/>
            <a:ext cx="406400" cy="273844"/>
          </a:xfrm>
        </p:spPr>
        <p:txBody>
          <a:bodyPr/>
          <a:lstStyle/>
          <a:p>
            <a:fld id="{28555E64-09E7-E944-8DB2-BD243D665CB3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1185433" y="4617814"/>
            <a:ext cx="4255558" cy="193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  <a:spcAft>
                <a:spcPts val="600"/>
              </a:spcAft>
              <a:buClr>
                <a:srgbClr val="CF1E24"/>
              </a:buClr>
              <a:buSzPct val="90000"/>
              <a:defRPr/>
            </a:pPr>
            <a:r>
              <a:rPr lang="it-IT" altLang="it-IT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IV Convegno Nazionale di Contabilità pubblica</a:t>
            </a:r>
            <a:r>
              <a:rPr lang="en-US" altLang="it-IT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16-17 </a:t>
            </a:r>
            <a:r>
              <a:rPr lang="en-US" altLang="it-IT" sz="1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dicembre</a:t>
            </a:r>
            <a:r>
              <a:rPr lang="en-US" altLang="it-IT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2021 </a:t>
            </a:r>
            <a:endParaRPr lang="it-IT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1062169" y="30420"/>
            <a:ext cx="8049193" cy="575734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8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>
              <a:solidFill>
                <a:prstClr val="black"/>
              </a:solidFill>
            </a:endParaRPr>
          </a:p>
        </p:txBody>
      </p:sp>
      <p:pic>
        <p:nvPicPr>
          <p:cNvPr id="7" name="Immagin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56988" y="4659982"/>
            <a:ext cx="1358411" cy="23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CasellaDiTesto 12"/>
          <p:cNvSpPr txBox="1"/>
          <p:nvPr/>
        </p:nvSpPr>
        <p:spPr>
          <a:xfrm>
            <a:off x="1304925" y="133354"/>
            <a:ext cx="761047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2000" b="1" dirty="0">
                <a:solidFill>
                  <a:prstClr val="white"/>
                </a:solidFill>
              </a:rPr>
              <a:t>La coerenza interna (2)</a:t>
            </a:r>
          </a:p>
        </p:txBody>
      </p:sp>
      <p:sp>
        <p:nvSpPr>
          <p:cNvPr id="15" name="AutoShape 2" descr="Risultati immagini per fogli di calcol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16" name="AutoShape 5" descr="Risultati immagini per fogli di calcolo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17" name="AutoShape 7" descr="Risultati immagini per fogli di calcolo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20" name="Rettangolo 19"/>
          <p:cNvSpPr/>
          <p:nvPr/>
        </p:nvSpPr>
        <p:spPr>
          <a:xfrm>
            <a:off x="6516216" y="1491630"/>
            <a:ext cx="1297572" cy="571132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cxnSp>
        <p:nvCxnSpPr>
          <p:cNvPr id="14" name="Connettore 1 13"/>
          <p:cNvCxnSpPr/>
          <p:nvPr/>
        </p:nvCxnSpPr>
        <p:spPr>
          <a:xfrm>
            <a:off x="1154073" y="4514879"/>
            <a:ext cx="7761326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7392887"/>
              </p:ext>
            </p:extLst>
          </p:nvPr>
        </p:nvGraphicFramePr>
        <p:xfrm>
          <a:off x="1717788" y="1206688"/>
          <a:ext cx="6096000" cy="2442845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Classi</a:t>
                      </a:r>
                      <a:r>
                        <a:rPr lang="en-US" dirty="0"/>
                        <a:t> di </a:t>
                      </a:r>
                      <a:r>
                        <a:rPr lang="en-US" dirty="0" err="1"/>
                        <a:t>errore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456981" rtl="0" eaLnBrk="1" fontAlgn="ctr" latinLnBrk="0" hangingPunct="1"/>
                      <a:r>
                        <a:rPr lang="it-IT" sz="19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% </a:t>
                      </a:r>
                      <a:r>
                        <a:rPr lang="it-IT" sz="19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check</a:t>
                      </a:r>
                      <a:r>
                        <a:rPr lang="it-IT" sz="1900" b="1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con esito negativo</a:t>
                      </a:r>
                      <a:endParaRPr lang="it-IT" sz="19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6981" rtl="0" eaLnBrk="1" fontAlgn="ctr" latinLnBrk="0" hangingPunct="1"/>
                      <a:r>
                        <a:rPr lang="it-IT" sz="19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cod</a:t>
                      </a:r>
                      <a:r>
                        <a:rPr lang="it-IT" sz="19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classe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 err="1">
                          <a:effectLst/>
                        </a:rPr>
                        <a:t>Null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6981" rtl="0" eaLnBrk="1" fontAlgn="ctr" latinLnBrk="0" hangingPunct="1"/>
                      <a:r>
                        <a:rPr lang="it-IT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u="none" strike="noStrike" dirty="0">
                          <a:effectLst/>
                        </a:rPr>
                        <a:t>0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 err="1">
                          <a:effectLst/>
                        </a:rPr>
                        <a:t>Low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6981" rtl="0" eaLnBrk="1" fontAlgn="ctr" latinLnBrk="0" hangingPunct="1"/>
                      <a:r>
                        <a:rPr lang="it-IT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&lt;= 10%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u="none" strike="noStrike" dirty="0">
                          <a:effectLst/>
                        </a:rPr>
                        <a:t>1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 err="1">
                          <a:effectLst/>
                        </a:rPr>
                        <a:t>Low</a:t>
                      </a:r>
                      <a:r>
                        <a:rPr lang="it-IT" sz="1600" u="none" strike="noStrike" dirty="0">
                          <a:effectLst/>
                        </a:rPr>
                        <a:t>-Medium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6981" rtl="0" eaLnBrk="1" fontAlgn="ctr" latinLnBrk="0" hangingPunct="1"/>
                      <a:r>
                        <a:rPr lang="it-IT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 – 25%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u="none" strike="noStrike" dirty="0">
                          <a:effectLst/>
                        </a:rPr>
                        <a:t>2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>
                          <a:effectLst/>
                        </a:rPr>
                        <a:t>Medium-High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6981" rtl="0" eaLnBrk="1" fontAlgn="ctr" latinLnBrk="0" hangingPunct="1"/>
                      <a:r>
                        <a:rPr lang="it-IT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 – 50%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u="none" strike="noStrike" dirty="0">
                          <a:effectLst/>
                        </a:rPr>
                        <a:t>3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>
                          <a:effectLst/>
                        </a:rPr>
                        <a:t>High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6981" rtl="0" eaLnBrk="1" fontAlgn="ctr" latinLnBrk="0" hangingPunct="1"/>
                      <a:r>
                        <a:rPr lang="it-IT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=&gt;50%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u="none" strike="noStrike" dirty="0">
                          <a:effectLst/>
                        </a:rPr>
                        <a:t>4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9748037"/>
      </p:ext>
    </p:extLst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747673" y="4423439"/>
            <a:ext cx="406400" cy="273844"/>
          </a:xfrm>
        </p:spPr>
        <p:txBody>
          <a:bodyPr/>
          <a:lstStyle/>
          <a:p>
            <a:fld id="{28555E64-09E7-E944-8DB2-BD243D665CB3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1185433" y="4617814"/>
            <a:ext cx="4255558" cy="193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  <a:spcAft>
                <a:spcPts val="600"/>
              </a:spcAft>
              <a:buClr>
                <a:srgbClr val="CF1E24"/>
              </a:buClr>
              <a:buSzPct val="90000"/>
              <a:defRPr/>
            </a:pPr>
            <a:r>
              <a:rPr lang="it-IT" altLang="it-IT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IV Convegno Nazionale di Contabilità pubblica</a:t>
            </a:r>
            <a:r>
              <a:rPr lang="en-US" altLang="it-IT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16-17 </a:t>
            </a:r>
            <a:r>
              <a:rPr lang="en-US" altLang="it-IT" sz="1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dicembre</a:t>
            </a:r>
            <a:r>
              <a:rPr lang="en-US" altLang="it-IT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2021 </a:t>
            </a:r>
            <a:endParaRPr lang="it-IT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1062169" y="30420"/>
            <a:ext cx="8049193" cy="575734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8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>
              <a:solidFill>
                <a:prstClr val="black"/>
              </a:solidFill>
            </a:endParaRPr>
          </a:p>
        </p:txBody>
      </p:sp>
      <p:pic>
        <p:nvPicPr>
          <p:cNvPr id="7" name="Immagin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56988" y="4659982"/>
            <a:ext cx="1358411" cy="23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CasellaDiTesto 12"/>
          <p:cNvSpPr txBox="1"/>
          <p:nvPr/>
        </p:nvSpPr>
        <p:spPr>
          <a:xfrm>
            <a:off x="1298643" y="133354"/>
            <a:ext cx="7616756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2000" b="1" dirty="0">
                <a:solidFill>
                  <a:prstClr val="white"/>
                </a:solidFill>
              </a:rPr>
              <a:t>La coerenza interna tra schemi di bilancio</a:t>
            </a:r>
          </a:p>
        </p:txBody>
      </p:sp>
      <p:sp>
        <p:nvSpPr>
          <p:cNvPr id="15" name="AutoShape 2" descr="Risultati immagini per fogli di calcol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16" name="AutoShape 5" descr="Risultati immagini per fogli di calcolo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17" name="AutoShape 7" descr="Risultati immagini per fogli di calcolo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>
              <a:solidFill>
                <a:prstClr val="black"/>
              </a:solidFill>
            </a:endParaRPr>
          </a:p>
        </p:txBody>
      </p:sp>
      <p:cxnSp>
        <p:nvCxnSpPr>
          <p:cNvPr id="14" name="Connettore 1 13"/>
          <p:cNvCxnSpPr/>
          <p:nvPr/>
        </p:nvCxnSpPr>
        <p:spPr>
          <a:xfrm>
            <a:off x="1154073" y="4514879"/>
            <a:ext cx="7761326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4889304"/>
              </p:ext>
            </p:extLst>
          </p:nvPr>
        </p:nvGraphicFramePr>
        <p:xfrm>
          <a:off x="1154071" y="644497"/>
          <a:ext cx="7602470" cy="1947672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15204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04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04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04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04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53449">
                <a:tc>
                  <a:txBody>
                    <a:bodyPr/>
                    <a:lstStyle/>
                    <a:p>
                      <a:r>
                        <a:rPr lang="it-IT" dirty="0"/>
                        <a:t>entrate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2017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2018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2019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2020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013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 err="1">
                          <a:effectLst/>
                        </a:rPr>
                        <a:t>Null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6981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98,9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ctr" defTabSz="456981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97,0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ctr" defTabSz="456981" rtl="0" eaLnBrk="1" fontAlgn="ctr" latinLnBrk="0" hangingPunct="1"/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96,9</a:t>
                      </a:r>
                      <a:endParaRPr lang="it-IT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6981" rtl="0" eaLnBrk="1" fontAlgn="ctr" latinLnBrk="0" hangingPunct="1"/>
                      <a:r>
                        <a:rPr lang="it-IT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99,6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013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 err="1">
                          <a:effectLst/>
                        </a:rPr>
                        <a:t>Low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6981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ctr" defTabSz="456981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</a:t>
                      </a:r>
                      <a:endParaRPr lang="it-IT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ctr" defTabSz="456981" rtl="0" eaLnBrk="1" fontAlgn="ctr" latinLnBrk="0" hangingPunct="1"/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</a:t>
                      </a:r>
                      <a:endParaRPr lang="it-IT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6981" rtl="0" eaLnBrk="1" fontAlgn="ctr" latinLnBrk="0" hangingPunct="1"/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</a:t>
                      </a:r>
                      <a:endParaRPr lang="it-IT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103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 err="1">
                          <a:effectLst/>
                        </a:rPr>
                        <a:t>Low</a:t>
                      </a:r>
                      <a:r>
                        <a:rPr lang="it-IT" sz="1600" u="none" strike="noStrike" dirty="0">
                          <a:effectLst/>
                        </a:rPr>
                        <a:t>-Medium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6981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1,0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ctr" defTabSz="456981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3,0</a:t>
                      </a:r>
                      <a:endParaRPr lang="it-IT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ctr" defTabSz="456981" rtl="0" eaLnBrk="1" fontAlgn="ctr" latinLnBrk="0" hangingPunct="1"/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3,0</a:t>
                      </a:r>
                      <a:endParaRPr lang="it-IT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6981" rtl="0" eaLnBrk="1" fontAlgn="ctr" latinLnBrk="0" hangingPunct="1"/>
                      <a:r>
                        <a:rPr lang="it-IT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103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>
                          <a:effectLst/>
                        </a:rPr>
                        <a:t>Medium-High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6981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ctr" defTabSz="456981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</a:t>
                      </a:r>
                      <a:endParaRPr lang="it-IT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ctr" defTabSz="456981" rtl="0" eaLnBrk="1" fontAlgn="ctr" latinLnBrk="0" hangingPunct="1"/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0,1</a:t>
                      </a:r>
                      <a:endParaRPr lang="it-IT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6981" rtl="0" eaLnBrk="1" fontAlgn="ctr" latinLnBrk="0" hangingPunct="1"/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</a:t>
                      </a:r>
                      <a:endParaRPr lang="it-IT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103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>
                          <a:effectLst/>
                        </a:rPr>
                        <a:t>High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6981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0,1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ctr" defTabSz="456981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</a:t>
                      </a:r>
                      <a:endParaRPr lang="it-IT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ctr" defTabSz="456981" rtl="0" eaLnBrk="1" fontAlgn="ctr" latinLnBrk="0" hangingPunct="1"/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</a:t>
                      </a:r>
                      <a:endParaRPr lang="it-IT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6981" rtl="0" eaLnBrk="1" fontAlgn="ctr" latinLnBrk="0" hangingPunct="1"/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</a:t>
                      </a:r>
                      <a:endParaRPr lang="it-IT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2" name="Tabella 11">
            <a:extLst>
              <a:ext uri="{FF2B5EF4-FFF2-40B4-BE49-F238E27FC236}">
                <a16:creationId xmlns:a16="http://schemas.microsoft.com/office/drawing/2014/main" id="{249CD215-745C-4DA5-AE5A-00DCC3E00A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4911493"/>
              </p:ext>
            </p:extLst>
          </p:nvPr>
        </p:nvGraphicFramePr>
        <p:xfrm>
          <a:off x="1154071" y="2649908"/>
          <a:ext cx="7602470" cy="178308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15204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04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04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04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04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2287">
                <a:tc>
                  <a:txBody>
                    <a:bodyPr/>
                    <a:lstStyle/>
                    <a:p>
                      <a:r>
                        <a:rPr lang="it-IT" dirty="0"/>
                        <a:t>uscite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2017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2018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2019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2020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253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 err="1">
                          <a:effectLst/>
                        </a:rPr>
                        <a:t>Null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6981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95,6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ctr" defTabSz="456981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96,0</a:t>
                      </a:r>
                      <a:endParaRPr lang="it-IT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ctr" defTabSz="456981" rtl="0" eaLnBrk="1" fontAlgn="ctr" latinLnBrk="0" hangingPunct="1"/>
                      <a:r>
                        <a:rPr lang="it-IT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96,2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6981" rtl="0" eaLnBrk="1" fontAlgn="ctr" latinLnBrk="0" hangingPunct="1"/>
                      <a:r>
                        <a:rPr lang="it-IT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97,2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8253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 err="1">
                          <a:effectLst/>
                        </a:rPr>
                        <a:t>Low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6981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ctr" defTabSz="456981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ctr" defTabSz="456981" rtl="0" eaLnBrk="1" fontAlgn="ctr" latinLnBrk="0" hangingPunct="1"/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</a:t>
                      </a:r>
                      <a:endParaRPr lang="it-IT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6981" rtl="0" eaLnBrk="1" fontAlgn="ctr" latinLnBrk="0" hangingPunct="1"/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</a:t>
                      </a:r>
                      <a:endParaRPr lang="it-IT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4564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 err="1">
                          <a:effectLst/>
                        </a:rPr>
                        <a:t>Low</a:t>
                      </a:r>
                      <a:r>
                        <a:rPr lang="it-IT" sz="1600" u="none" strike="noStrike" dirty="0">
                          <a:effectLst/>
                        </a:rPr>
                        <a:t>-Medium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6981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3,1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ctr" defTabSz="456981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3,0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ctr" defTabSz="456981" rtl="0" eaLnBrk="1" fontAlgn="ctr" latinLnBrk="0" hangingPunct="1"/>
                      <a:r>
                        <a:rPr lang="it-IT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6981" rtl="0" eaLnBrk="1" fontAlgn="ctr" latinLnBrk="0" hangingPunct="1"/>
                      <a:r>
                        <a:rPr lang="it-IT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8253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>
                          <a:effectLst/>
                        </a:rPr>
                        <a:t>Medium-High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6981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1,1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ctr" defTabSz="456981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1,0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ctr" defTabSz="456981" rtl="0" eaLnBrk="1" fontAlgn="ctr" latinLnBrk="0" hangingPunct="1"/>
                      <a:r>
                        <a:rPr lang="it-IT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6981" rtl="0" eaLnBrk="1" fontAlgn="ctr" latinLnBrk="0" hangingPunct="1"/>
                      <a:r>
                        <a:rPr lang="it-IT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8253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>
                          <a:effectLst/>
                        </a:rPr>
                        <a:t>High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6981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0,2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ctr" defTabSz="456981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ctr" defTabSz="456981" rtl="0" eaLnBrk="1" fontAlgn="ctr" latinLnBrk="0" hangingPunct="1"/>
                      <a:r>
                        <a:rPr lang="it-IT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6981" rtl="0" eaLnBrk="1" fontAlgn="ctr" latinLnBrk="0" hangingPunct="1"/>
                      <a:r>
                        <a:rPr lang="it-IT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8710714"/>
      </p:ext>
    </p:extLst>
  </p:cSld>
  <p:clrMapOvr>
    <a:masterClrMapping/>
  </p:clrMapOvr>
  <p:transition spd="med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747673" y="4423439"/>
            <a:ext cx="406400" cy="273844"/>
          </a:xfrm>
        </p:spPr>
        <p:txBody>
          <a:bodyPr/>
          <a:lstStyle/>
          <a:p>
            <a:fld id="{28555E64-09E7-E944-8DB2-BD243D665CB3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1185433" y="4772794"/>
            <a:ext cx="4255558" cy="193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  <a:spcAft>
                <a:spcPts val="600"/>
              </a:spcAft>
              <a:buClr>
                <a:srgbClr val="CF1E24"/>
              </a:buClr>
              <a:buSzPct val="90000"/>
              <a:defRPr/>
            </a:pPr>
            <a:r>
              <a:rPr lang="it-IT" altLang="it-IT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IV Convegno Nazionale di Contabilità pubblica</a:t>
            </a:r>
            <a:r>
              <a:rPr lang="en-US" altLang="it-IT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16-17 </a:t>
            </a:r>
            <a:r>
              <a:rPr lang="en-US" altLang="it-IT" sz="1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dicembre</a:t>
            </a:r>
            <a:r>
              <a:rPr lang="en-US" altLang="it-IT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2021 </a:t>
            </a:r>
            <a:endParaRPr lang="it-IT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1062169" y="30420"/>
            <a:ext cx="8049193" cy="575734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8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>
              <a:solidFill>
                <a:prstClr val="black"/>
              </a:solidFill>
            </a:endParaRPr>
          </a:p>
        </p:txBody>
      </p:sp>
      <p:pic>
        <p:nvPicPr>
          <p:cNvPr id="7" name="Immagin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56988" y="4659982"/>
            <a:ext cx="1358411" cy="23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CasellaDiTesto 12"/>
          <p:cNvSpPr txBox="1"/>
          <p:nvPr/>
        </p:nvSpPr>
        <p:spPr>
          <a:xfrm>
            <a:off x="1304925" y="133354"/>
            <a:ext cx="761047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2000" b="1" dirty="0">
                <a:solidFill>
                  <a:prstClr val="white"/>
                </a:solidFill>
              </a:rPr>
              <a:t>La coerenza interna tra SDB e l’aggregazione dei DCA</a:t>
            </a:r>
          </a:p>
        </p:txBody>
      </p:sp>
      <p:sp>
        <p:nvSpPr>
          <p:cNvPr id="15" name="AutoShape 2" descr="Risultati immagini per fogli di calcol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16" name="AutoShape 5" descr="Risultati immagini per fogli di calcolo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17" name="AutoShape 7" descr="Risultati immagini per fogli di calcolo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>
              <a:solidFill>
                <a:prstClr val="black"/>
              </a:solidFill>
            </a:endParaRPr>
          </a:p>
        </p:txBody>
      </p:sp>
      <p:cxnSp>
        <p:nvCxnSpPr>
          <p:cNvPr id="14" name="Connettore 1 13"/>
          <p:cNvCxnSpPr/>
          <p:nvPr/>
        </p:nvCxnSpPr>
        <p:spPr>
          <a:xfrm>
            <a:off x="1154073" y="4514879"/>
            <a:ext cx="7761326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5249338"/>
              </p:ext>
            </p:extLst>
          </p:nvPr>
        </p:nvGraphicFramePr>
        <p:xfrm>
          <a:off x="1242933" y="689687"/>
          <a:ext cx="7704648" cy="391952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12841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41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41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41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41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8410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1638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2017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2018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2019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2020</a:t>
                      </a:r>
                      <a:endParaRPr lang="it-IT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3852">
                <a:tc rowSpan="5">
                  <a:txBody>
                    <a:bodyPr/>
                    <a:lstStyle/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   </a:t>
                      </a:r>
                      <a:r>
                        <a:rPr lang="en-US" dirty="0" err="1"/>
                        <a:t>Entrate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 err="1">
                          <a:effectLst/>
                        </a:rPr>
                        <a:t>Null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6981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75,6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ctr" defTabSz="456981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91,0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ctr" defTabSz="456981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93,0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6981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94,6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3852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 err="1">
                          <a:effectLst/>
                        </a:rPr>
                        <a:t>Low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6981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9,3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ctr" defTabSz="456981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2,0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ctr" defTabSz="456981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6981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3852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 err="1">
                          <a:effectLst/>
                        </a:rPr>
                        <a:t>Low</a:t>
                      </a:r>
                      <a:r>
                        <a:rPr lang="it-IT" sz="1600" u="none" strike="noStrike" dirty="0">
                          <a:effectLst/>
                        </a:rPr>
                        <a:t>-Medium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6981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6,8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ctr" defTabSz="456981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3,0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ctr" defTabSz="456981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6981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3852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>
                          <a:effectLst/>
                        </a:rPr>
                        <a:t>Medium-High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6981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2,5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ctr" defTabSz="456981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1,0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ctr" defTabSz="456981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6981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3852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>
                          <a:effectLst/>
                        </a:rPr>
                        <a:t>High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6981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5,7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ctr" defTabSz="456981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ctr" defTabSz="456981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6981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3852">
                <a:tc rowSpan="5">
                  <a:txBody>
                    <a:bodyPr/>
                    <a:lstStyle/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r>
                        <a:rPr lang="en-US" baseline="0" dirty="0"/>
                        <a:t>   </a:t>
                      </a:r>
                      <a:r>
                        <a:rPr lang="en-US" dirty="0" err="1"/>
                        <a:t>Uscite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 err="1">
                          <a:effectLst/>
                        </a:rPr>
                        <a:t>Null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6981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63,6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6981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85,6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ctr" defTabSz="456981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6981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94,2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3852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 err="1">
                          <a:effectLst/>
                        </a:rPr>
                        <a:t>Low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6981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6981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9,6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ctr" defTabSz="456981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6981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4,6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3852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 err="1">
                          <a:effectLst/>
                        </a:rPr>
                        <a:t>Low</a:t>
                      </a:r>
                      <a:r>
                        <a:rPr lang="it-IT" sz="1600" u="none" strike="noStrike" dirty="0">
                          <a:effectLst/>
                        </a:rPr>
                        <a:t>-Medium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6981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6981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2,9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ctr" defTabSz="456981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6981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3852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>
                          <a:effectLst/>
                        </a:rPr>
                        <a:t>Medium-High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6981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6981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1,6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ctr" defTabSz="456981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6981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3852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>
                          <a:effectLst/>
                        </a:rPr>
                        <a:t>High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6981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6981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0,3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ctr" defTabSz="456981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6981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Rettangolo 4"/>
          <p:cNvSpPr/>
          <p:nvPr/>
        </p:nvSpPr>
        <p:spPr>
          <a:xfrm>
            <a:off x="4184542" y="1069383"/>
            <a:ext cx="511444" cy="3539824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Rettangolo 17"/>
          <p:cNvSpPr/>
          <p:nvPr/>
        </p:nvSpPr>
        <p:spPr>
          <a:xfrm>
            <a:off x="8011467" y="1051533"/>
            <a:ext cx="511444" cy="3539824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0212531"/>
      </p:ext>
    </p:extLst>
  </p:cSld>
  <p:clrMapOvr>
    <a:masterClrMapping/>
  </p:clrMapOvr>
  <p:transition spd="med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747673" y="4423439"/>
            <a:ext cx="406400" cy="273844"/>
          </a:xfrm>
        </p:spPr>
        <p:txBody>
          <a:bodyPr/>
          <a:lstStyle/>
          <a:p>
            <a:fld id="{28555E64-09E7-E944-8DB2-BD243D665CB3}" type="slidenum">
              <a:rPr lang="it-IT" smtClean="0"/>
              <a:pPr/>
              <a:t>13</a:t>
            </a:fld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154073" y="4645946"/>
            <a:ext cx="6402915" cy="193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  <a:spcAft>
                <a:spcPts val="600"/>
              </a:spcAft>
              <a:buClr>
                <a:srgbClr val="CF1E24"/>
              </a:buClr>
              <a:buSzPct val="90000"/>
              <a:defRPr/>
            </a:pPr>
            <a:r>
              <a:rPr lang="it-IT" altLang="it-IT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IV Convegno Nazionale di Contabilità pubblica </a:t>
            </a:r>
            <a:r>
              <a:rPr lang="en-US" altLang="it-IT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Venezia. 17 </a:t>
            </a:r>
            <a:r>
              <a:rPr lang="en-US" altLang="it-IT" sz="1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dicembre</a:t>
            </a:r>
            <a:r>
              <a:rPr lang="en-US" altLang="it-IT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2021</a:t>
            </a: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1162539" y="-1"/>
            <a:ext cx="8049193" cy="575734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8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pic>
        <p:nvPicPr>
          <p:cNvPr id="7" name="Immagin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56988" y="4728074"/>
            <a:ext cx="1358411" cy="23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nettore 1 7"/>
          <p:cNvCxnSpPr/>
          <p:nvPr/>
        </p:nvCxnSpPr>
        <p:spPr>
          <a:xfrm>
            <a:off x="1162540" y="4566327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1304925" y="133354"/>
            <a:ext cx="761047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altLang="it-IT" sz="2000" b="1" dirty="0">
                <a:solidFill>
                  <a:schemeClr val="bg1"/>
                </a:solidFill>
                <a:latin typeface="+mj-lt"/>
              </a:rPr>
              <a:t>M&amp;P/</a:t>
            </a:r>
            <a:r>
              <a:rPr lang="it-IT" altLang="it-IT" sz="2000" b="1" dirty="0" err="1">
                <a:solidFill>
                  <a:schemeClr val="bg1"/>
                </a:solidFill>
                <a:latin typeface="+mj-lt"/>
              </a:rPr>
              <a:t>Cofog</a:t>
            </a:r>
            <a:r>
              <a:rPr lang="it-IT" altLang="it-IT" sz="2000" b="1" dirty="0">
                <a:solidFill>
                  <a:schemeClr val="bg1"/>
                </a:solidFill>
                <a:latin typeface="+mj-lt"/>
              </a:rPr>
              <a:t> (1)</a:t>
            </a:r>
            <a:endParaRPr lang="it-IT" sz="2000" b="1" dirty="0">
              <a:solidFill>
                <a:schemeClr val="bg1"/>
              </a:solidFill>
            </a:endParaRPr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3807031"/>
              </p:ext>
            </p:extLst>
          </p:nvPr>
        </p:nvGraphicFramePr>
        <p:xfrm>
          <a:off x="1524000" y="575732"/>
          <a:ext cx="6096000" cy="3851939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7463">
                <a:tc gridSpan="4">
                  <a:txBody>
                    <a:bodyPr/>
                    <a:lstStyle/>
                    <a:p>
                      <a:r>
                        <a:rPr lang="en-US" dirty="0" err="1"/>
                        <a:t>Spesa</a:t>
                      </a:r>
                      <a:r>
                        <a:rPr lang="en-US" baseline="0" dirty="0"/>
                        <a:t> per </a:t>
                      </a:r>
                      <a:r>
                        <a:rPr lang="en-US" baseline="0" dirty="0" err="1"/>
                        <a:t>il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personale</a:t>
                      </a:r>
                      <a:r>
                        <a:rPr lang="en-US" baseline="0" dirty="0"/>
                        <a:t>, 2019</a:t>
                      </a:r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7463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it-IT" dirty="0"/>
                        <a:t>DCA non concordi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3350">
                <a:tc>
                  <a:txBody>
                    <a:bodyPr/>
                    <a:lstStyle/>
                    <a:p>
                      <a:pPr marL="0" marR="0" lvl="0" indent="0" algn="ctr" defTabSz="4569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/>
                        <a:t>MISSIONE</a:t>
                      </a:r>
                    </a:p>
                    <a:p>
                      <a:pPr algn="ctr"/>
                      <a:endParaRPr lang="it-IT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/>
                        <a:t>% su tot PDC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/>
                        <a:t>% su tot importo missione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/>
                        <a:t>Mil. euro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7397">
                <a:tc>
                  <a:txBody>
                    <a:bodyPr/>
                    <a:lstStyle/>
                    <a:p>
                      <a:pPr marL="0" algn="ctr" defTabSz="456981" rtl="0" eaLnBrk="1" fontAlgn="b" latinLnBrk="0" hangingPunct="1"/>
                      <a:r>
                        <a:rPr lang="it-IT" sz="18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it-IT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456981" rtl="0" eaLnBrk="1" fontAlgn="b" latinLnBrk="0" hangingPunct="1"/>
                      <a:r>
                        <a:rPr lang="it-IT" sz="18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10,7</a:t>
                      </a:r>
                      <a:endParaRPr lang="it-IT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456981" rtl="0" eaLnBrk="1" fontAlgn="b" latinLnBrk="0" hangingPunct="1"/>
                      <a:r>
                        <a:rPr lang="it-IT" sz="1800" b="0" u="none" strike="noStrike" kern="1200">
                          <a:solidFill>
                            <a:srgbClr val="000000"/>
                          </a:solidFill>
                          <a:effectLst/>
                        </a:rPr>
                        <a:t>10,2</a:t>
                      </a:r>
                      <a:endParaRPr lang="it-IT" sz="1800" b="0" i="0" u="none" strike="noStrike" kern="120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456981" rtl="0" eaLnBrk="1" fontAlgn="b" latinLnBrk="0" hangingPunct="1"/>
                      <a:r>
                        <a:rPr lang="it-IT" sz="1800" b="0" u="none" strike="noStrike" kern="1200">
                          <a:solidFill>
                            <a:srgbClr val="000000"/>
                          </a:solidFill>
                          <a:effectLst/>
                        </a:rPr>
                        <a:t>725</a:t>
                      </a:r>
                      <a:endParaRPr lang="it-IT" sz="1800" b="0" i="0" u="none" strike="noStrike" kern="120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7397">
                <a:tc>
                  <a:txBody>
                    <a:bodyPr/>
                    <a:lstStyle/>
                    <a:p>
                      <a:pPr marL="0" algn="ctr" defTabSz="456981" rtl="0" eaLnBrk="1" fontAlgn="b" latinLnBrk="0" hangingPunct="1"/>
                      <a:r>
                        <a:rPr lang="it-IT" sz="1800" b="0" u="none" strike="noStrike" kern="1200">
                          <a:solidFill>
                            <a:srgbClr val="000000"/>
                          </a:solidFill>
                          <a:effectLst/>
                        </a:rPr>
                        <a:t>9</a:t>
                      </a:r>
                      <a:endParaRPr lang="it-IT" sz="1800" b="0" i="0" u="none" strike="noStrike" kern="120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456981" rtl="0" eaLnBrk="1" fontAlgn="b" latinLnBrk="0" hangingPunct="1"/>
                      <a:r>
                        <a:rPr lang="it-IT" sz="18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16,8</a:t>
                      </a:r>
                      <a:endParaRPr lang="it-IT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456981" rtl="0" eaLnBrk="1" fontAlgn="b" latinLnBrk="0" hangingPunct="1"/>
                      <a:r>
                        <a:rPr lang="it-IT" sz="1800" b="0" u="none" strike="noStrike" kern="1200">
                          <a:solidFill>
                            <a:srgbClr val="000000"/>
                          </a:solidFill>
                          <a:effectLst/>
                        </a:rPr>
                        <a:t>1,6</a:t>
                      </a:r>
                      <a:endParaRPr lang="it-IT" sz="1800" b="0" i="0" u="none" strike="noStrike" kern="120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456981" rtl="0" eaLnBrk="1" fontAlgn="b" latinLnBrk="0" hangingPunct="1"/>
                      <a:r>
                        <a:rPr lang="it-IT" sz="1800" b="0" u="none" strike="noStrike" kern="1200">
                          <a:solidFill>
                            <a:srgbClr val="000000"/>
                          </a:solidFill>
                          <a:effectLst/>
                        </a:rPr>
                        <a:t>177</a:t>
                      </a:r>
                      <a:endParaRPr lang="it-IT" sz="1800" b="0" i="0" u="none" strike="noStrike" kern="120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7397">
                <a:tc>
                  <a:txBody>
                    <a:bodyPr/>
                    <a:lstStyle/>
                    <a:p>
                      <a:pPr marL="0" algn="ctr" defTabSz="456981" rtl="0" eaLnBrk="1" fontAlgn="b" latinLnBrk="0" hangingPunct="1"/>
                      <a:r>
                        <a:rPr lang="it-IT" sz="1800" b="0" u="none" strike="noStrike" kern="120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  <a:endParaRPr lang="it-IT" sz="1800" b="0" i="0" u="none" strike="noStrike" kern="120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456981" rtl="0" eaLnBrk="1" fontAlgn="b" latinLnBrk="0" hangingPunct="1"/>
                      <a:r>
                        <a:rPr lang="it-IT" sz="18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10,8</a:t>
                      </a:r>
                      <a:endParaRPr lang="it-IT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456981" rtl="0" eaLnBrk="1" fontAlgn="b" latinLnBrk="0" hangingPunct="1"/>
                      <a:r>
                        <a:rPr lang="it-IT" sz="18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8,0</a:t>
                      </a:r>
                      <a:endParaRPr lang="it-IT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456981" rtl="0" eaLnBrk="1" fontAlgn="b" latinLnBrk="0" hangingPunct="1"/>
                      <a:r>
                        <a:rPr lang="it-IT" sz="1800" b="0" u="none" strike="noStrike" kern="1200">
                          <a:solidFill>
                            <a:srgbClr val="000000"/>
                          </a:solidFill>
                          <a:effectLst/>
                        </a:rPr>
                        <a:t>170</a:t>
                      </a:r>
                      <a:endParaRPr lang="it-IT" sz="1800" b="0" i="0" u="none" strike="noStrike" kern="120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7397">
                <a:tc>
                  <a:txBody>
                    <a:bodyPr/>
                    <a:lstStyle/>
                    <a:p>
                      <a:pPr marL="0" algn="ctr" defTabSz="456981" rtl="0" eaLnBrk="1" fontAlgn="b" latinLnBrk="0" hangingPunct="1"/>
                      <a:r>
                        <a:rPr lang="it-IT" sz="1800" b="0" u="none" strike="noStrike" kern="1200">
                          <a:solidFill>
                            <a:srgbClr val="000000"/>
                          </a:solidFill>
                          <a:effectLst/>
                        </a:rPr>
                        <a:t>12</a:t>
                      </a:r>
                      <a:endParaRPr lang="it-IT" sz="1800" b="0" i="0" u="none" strike="noStrike" kern="120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456981" rtl="0" eaLnBrk="1" fontAlgn="b" latinLnBrk="0" hangingPunct="1"/>
                      <a:r>
                        <a:rPr lang="it-IT" sz="1800" b="0" u="none" strike="noStrike" kern="1200">
                          <a:solidFill>
                            <a:srgbClr val="000000"/>
                          </a:solidFill>
                          <a:effectLst/>
                        </a:rPr>
                        <a:t>11,4</a:t>
                      </a:r>
                      <a:endParaRPr lang="it-IT" sz="1800" b="0" i="0" u="none" strike="noStrike" kern="120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456981" rtl="0" eaLnBrk="1" fontAlgn="b" latinLnBrk="0" hangingPunct="1"/>
                      <a:r>
                        <a:rPr lang="it-IT" sz="18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7,0</a:t>
                      </a:r>
                      <a:endParaRPr lang="it-IT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456981" rtl="0" eaLnBrk="1" fontAlgn="b" latinLnBrk="0" hangingPunct="1"/>
                      <a:r>
                        <a:rPr lang="it-IT" sz="1800" b="0" u="none" strike="noStrike" kern="1200">
                          <a:solidFill>
                            <a:srgbClr val="000000"/>
                          </a:solidFill>
                          <a:effectLst/>
                        </a:rPr>
                        <a:t>94</a:t>
                      </a:r>
                      <a:endParaRPr lang="it-IT" sz="1800" b="0" i="0" u="none" strike="noStrike" kern="120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7397">
                <a:tc>
                  <a:txBody>
                    <a:bodyPr/>
                    <a:lstStyle/>
                    <a:p>
                      <a:pPr marL="0" algn="ctr" defTabSz="456981" rtl="0" eaLnBrk="1" fontAlgn="b" latinLnBrk="0" hangingPunct="1"/>
                      <a:r>
                        <a:rPr lang="it-IT" sz="1800" b="0" u="none" strike="noStrike" kern="1200">
                          <a:solidFill>
                            <a:srgbClr val="000000"/>
                          </a:solidFill>
                          <a:effectLst/>
                        </a:rPr>
                        <a:t>8</a:t>
                      </a:r>
                      <a:endParaRPr lang="it-IT" sz="1800" b="0" i="0" u="none" strike="noStrike" kern="120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456981" rtl="0" eaLnBrk="1" fontAlgn="b" latinLnBrk="0" hangingPunct="1"/>
                      <a:r>
                        <a:rPr lang="it-IT" sz="1800" b="0" u="none" strike="noStrike" kern="1200">
                          <a:solidFill>
                            <a:srgbClr val="000000"/>
                          </a:solidFill>
                          <a:effectLst/>
                        </a:rPr>
                        <a:t>15,4</a:t>
                      </a:r>
                      <a:endParaRPr lang="it-IT" sz="1800" b="0" i="0" u="none" strike="noStrike" kern="120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456981" rtl="0" eaLnBrk="1" fontAlgn="b" latinLnBrk="0" hangingPunct="1"/>
                      <a:r>
                        <a:rPr lang="it-IT" sz="18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10,9</a:t>
                      </a:r>
                      <a:endParaRPr lang="it-IT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456981" rtl="0" eaLnBrk="1" fontAlgn="b" latinLnBrk="0" hangingPunct="1"/>
                      <a:r>
                        <a:rPr lang="it-IT" sz="1800" b="0" u="none" strike="noStrike" kern="1200">
                          <a:solidFill>
                            <a:srgbClr val="000000"/>
                          </a:solidFill>
                          <a:effectLst/>
                        </a:rPr>
                        <a:t>48</a:t>
                      </a:r>
                      <a:endParaRPr lang="it-IT" sz="1800" b="0" i="0" u="none" strike="noStrike" kern="120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7397">
                <a:tc>
                  <a:txBody>
                    <a:bodyPr/>
                    <a:lstStyle/>
                    <a:p>
                      <a:pPr marL="0" algn="ctr" defTabSz="456981" rtl="0" eaLnBrk="1" fontAlgn="b" latinLnBrk="0" hangingPunct="1"/>
                      <a:r>
                        <a:rPr lang="en-US" sz="18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rimanenti</a:t>
                      </a:r>
                      <a:endParaRPr lang="it-IT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456981" rtl="0" eaLnBrk="1" fontAlgn="b" latinLnBrk="0" hangingPunct="1"/>
                      <a:r>
                        <a:rPr lang="it-IT" sz="1800" b="0" u="none" strike="noStrike" kern="1200">
                          <a:solidFill>
                            <a:srgbClr val="000000"/>
                          </a:solidFill>
                          <a:effectLst/>
                        </a:rPr>
                        <a:t>10,5</a:t>
                      </a:r>
                      <a:endParaRPr lang="it-IT" sz="1800" b="0" i="0" u="none" strike="noStrike" kern="120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456981" rtl="0" eaLnBrk="1" fontAlgn="b" latinLnBrk="0" hangingPunct="1"/>
                      <a:r>
                        <a:rPr lang="it-IT" sz="1800" b="0" u="none" strike="noStrike" kern="1200">
                          <a:solidFill>
                            <a:srgbClr val="000000"/>
                          </a:solidFill>
                          <a:effectLst/>
                        </a:rPr>
                        <a:t>7,4</a:t>
                      </a:r>
                      <a:endParaRPr lang="it-IT" sz="1800" b="0" i="0" u="none" strike="noStrike" kern="120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456981" rtl="0" eaLnBrk="1" fontAlgn="b" latinLnBrk="0" hangingPunct="1"/>
                      <a:r>
                        <a:rPr lang="it-IT" sz="18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167</a:t>
                      </a:r>
                      <a:endParaRPr lang="it-IT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7397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totale</a:t>
                      </a:r>
                      <a:endParaRPr lang="it-IT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456981" rtl="0" eaLnBrk="1" fontAlgn="b" latinLnBrk="0" hangingPunct="1"/>
                      <a:r>
                        <a:rPr lang="it-IT" sz="1800" b="1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11,5</a:t>
                      </a:r>
                      <a:endParaRPr lang="it-IT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456981" rtl="0" eaLnBrk="1" fontAlgn="b" latinLnBrk="0" hangingPunct="1"/>
                      <a:r>
                        <a:rPr lang="it-IT" sz="1800" b="1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7,8</a:t>
                      </a:r>
                      <a:endParaRPr lang="it-IT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456981" rtl="0" eaLnBrk="1" fontAlgn="b" latinLnBrk="0" hangingPunct="1"/>
                      <a:r>
                        <a:rPr lang="it-IT" sz="1800" b="1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1.381</a:t>
                      </a:r>
                      <a:endParaRPr lang="it-IT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991194"/>
      </p:ext>
    </p:extLst>
  </p:cSld>
  <p:clrMapOvr>
    <a:masterClrMapping/>
  </p:clrMapOvr>
  <p:transition spd="med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747673" y="4423439"/>
            <a:ext cx="406400" cy="273844"/>
          </a:xfrm>
        </p:spPr>
        <p:txBody>
          <a:bodyPr/>
          <a:lstStyle/>
          <a:p>
            <a:fld id="{28555E64-09E7-E944-8DB2-BD243D665CB3}" type="slidenum">
              <a:rPr lang="it-IT" smtClean="0"/>
              <a:pPr/>
              <a:t>14</a:t>
            </a:fld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154073" y="4645946"/>
            <a:ext cx="6402915" cy="193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  <a:spcAft>
                <a:spcPts val="600"/>
              </a:spcAft>
              <a:buClr>
                <a:srgbClr val="CF1E24"/>
              </a:buClr>
              <a:buSzPct val="90000"/>
              <a:defRPr/>
            </a:pPr>
            <a:r>
              <a:rPr lang="it-IT" altLang="it-IT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IV Convegno Nazionale di Contabilità pubblica </a:t>
            </a:r>
            <a:r>
              <a:rPr lang="en-US" altLang="it-IT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Venezia. 17 </a:t>
            </a:r>
            <a:r>
              <a:rPr lang="en-US" altLang="it-IT" sz="1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dicembre</a:t>
            </a:r>
            <a:r>
              <a:rPr lang="en-US" altLang="it-IT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2021</a:t>
            </a: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1162539" y="-1"/>
            <a:ext cx="8049193" cy="575734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8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pic>
        <p:nvPicPr>
          <p:cNvPr id="7" name="Immagin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56988" y="4728074"/>
            <a:ext cx="1358411" cy="23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nettore 1 7"/>
          <p:cNvCxnSpPr/>
          <p:nvPr/>
        </p:nvCxnSpPr>
        <p:spPr>
          <a:xfrm>
            <a:off x="1162540" y="4566327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Tabella 13">
            <a:extLst>
              <a:ext uri="{FF2B5EF4-FFF2-40B4-BE49-F238E27FC236}">
                <a16:creationId xmlns:a16="http://schemas.microsoft.com/office/drawing/2014/main" id="{3B2CA21A-8BE4-44ED-AE57-C87CEF2C9A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834033"/>
              </p:ext>
            </p:extLst>
          </p:nvPr>
        </p:nvGraphicFramePr>
        <p:xfrm>
          <a:off x="1095350" y="620608"/>
          <a:ext cx="3791824" cy="3570872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947955">
                  <a:extLst>
                    <a:ext uri="{9D8B030D-6E8A-4147-A177-3AD203B41FA5}">
                      <a16:colId xmlns:a16="http://schemas.microsoft.com/office/drawing/2014/main" val="2886767755"/>
                    </a:ext>
                  </a:extLst>
                </a:gridCol>
                <a:gridCol w="947957">
                  <a:extLst>
                    <a:ext uri="{9D8B030D-6E8A-4147-A177-3AD203B41FA5}">
                      <a16:colId xmlns:a16="http://schemas.microsoft.com/office/drawing/2014/main" val="2197522064"/>
                    </a:ext>
                  </a:extLst>
                </a:gridCol>
                <a:gridCol w="947956">
                  <a:extLst>
                    <a:ext uri="{9D8B030D-6E8A-4147-A177-3AD203B41FA5}">
                      <a16:colId xmlns:a16="http://schemas.microsoft.com/office/drawing/2014/main" val="1192149272"/>
                    </a:ext>
                  </a:extLst>
                </a:gridCol>
                <a:gridCol w="947956">
                  <a:extLst>
                    <a:ext uri="{9D8B030D-6E8A-4147-A177-3AD203B41FA5}">
                      <a16:colId xmlns:a16="http://schemas.microsoft.com/office/drawing/2014/main" val="2528612915"/>
                    </a:ext>
                  </a:extLst>
                </a:gridCol>
              </a:tblGrid>
              <a:tr h="787537">
                <a:tc>
                  <a:txBody>
                    <a:bodyPr/>
                    <a:lstStyle/>
                    <a:p>
                      <a:r>
                        <a:rPr lang="it-IT" sz="1200" dirty="0"/>
                        <a:t>Acquisto beni e servizi, 2019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DCA non concordi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1962358"/>
                  </a:ext>
                </a:extLst>
              </a:tr>
              <a:tr h="600028">
                <a:tc>
                  <a:txBody>
                    <a:bodyPr/>
                    <a:lstStyle/>
                    <a:p>
                      <a:pPr marL="0" marR="0" lvl="0" indent="0" algn="ctr" defTabSz="4569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/>
                        <a:t>MISSIONE</a:t>
                      </a:r>
                    </a:p>
                    <a:p>
                      <a:pPr algn="ctr"/>
                      <a:endParaRPr lang="it-IT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% su tot PDC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% su tot importo missione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Mil. euro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4757323"/>
                  </a:ext>
                </a:extLst>
              </a:tr>
              <a:tr h="23608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9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13,2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456981" rtl="0" eaLnBrk="1" fontAlgn="b" latinLnBrk="0" hangingPunct="1"/>
                      <a:r>
                        <a:rPr lang="it-IT" sz="12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10,7</a:t>
                      </a:r>
                      <a:endParaRPr lang="it-IT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456981" rtl="0" eaLnBrk="1" fontAlgn="b" latinLnBrk="0" hangingPunct="1"/>
                      <a:r>
                        <a:rPr lang="it-IT" sz="12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1.147</a:t>
                      </a:r>
                      <a:endParaRPr lang="it-IT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600245912"/>
                  </a:ext>
                </a:extLst>
              </a:tr>
              <a:tr h="23608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10,4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456981" rtl="0" eaLnBrk="1" fontAlgn="b" latinLnBrk="0" hangingPunct="1"/>
                      <a:r>
                        <a:rPr lang="it-IT" sz="12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9,9</a:t>
                      </a:r>
                      <a:endParaRPr lang="it-IT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456981" rtl="0" eaLnBrk="1" fontAlgn="b" latinLnBrk="0" hangingPunct="1"/>
                      <a:r>
                        <a:rPr lang="it-IT" sz="12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450</a:t>
                      </a:r>
                      <a:endParaRPr lang="it-IT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443140383"/>
                  </a:ext>
                </a:extLst>
              </a:tr>
              <a:tr h="23608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12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10,1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456981" rtl="0" eaLnBrk="1" fontAlgn="b" latinLnBrk="0" hangingPunct="1"/>
                      <a:r>
                        <a:rPr lang="it-IT" sz="12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9,9</a:t>
                      </a:r>
                      <a:endParaRPr lang="it-IT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456981" rtl="0" eaLnBrk="1" fontAlgn="b" latinLnBrk="0" hangingPunct="1"/>
                      <a:r>
                        <a:rPr lang="it-IT" sz="12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439</a:t>
                      </a:r>
                      <a:endParaRPr lang="it-IT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530765081"/>
                  </a:ext>
                </a:extLst>
              </a:tr>
              <a:tr h="23608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4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10,1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456981" rtl="0" eaLnBrk="1" fontAlgn="b" latinLnBrk="0" hangingPunct="1"/>
                      <a:r>
                        <a:rPr lang="it-IT" sz="12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8,2</a:t>
                      </a:r>
                      <a:endParaRPr lang="it-IT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456981" rtl="0" eaLnBrk="1" fontAlgn="b" latinLnBrk="0" hangingPunct="1"/>
                      <a:r>
                        <a:rPr lang="it-IT" sz="12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257</a:t>
                      </a:r>
                      <a:endParaRPr lang="it-IT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038586476"/>
                  </a:ext>
                </a:extLst>
              </a:tr>
              <a:tr h="23608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19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4,0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456981" rtl="0" eaLnBrk="1" fontAlgn="b" latinLnBrk="0" hangingPunct="1"/>
                      <a:r>
                        <a:rPr lang="it-IT" sz="12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7,1</a:t>
                      </a:r>
                      <a:endParaRPr lang="it-IT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456981" rtl="0" eaLnBrk="1" fontAlgn="b" latinLnBrk="0" hangingPunct="1"/>
                      <a:r>
                        <a:rPr lang="it-IT" sz="12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250</a:t>
                      </a:r>
                      <a:endParaRPr lang="it-IT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107466618"/>
                  </a:ext>
                </a:extLst>
              </a:tr>
              <a:tr h="23608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10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9,3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456981" rtl="0" eaLnBrk="1" fontAlgn="b" latinLnBrk="0" hangingPunct="1"/>
                      <a:r>
                        <a:rPr lang="it-IT" sz="12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5,6</a:t>
                      </a:r>
                      <a:endParaRPr lang="it-IT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456981" rtl="0" eaLnBrk="1" fontAlgn="b" latinLnBrk="0" hangingPunct="1"/>
                      <a:r>
                        <a:rPr lang="it-IT" sz="12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250</a:t>
                      </a:r>
                      <a:endParaRPr lang="it-IT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683558393"/>
                  </a:ext>
                </a:extLst>
              </a:tr>
              <a:tr h="45523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Rimanenti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16,8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456981" rtl="0" eaLnBrk="1" fontAlgn="b" latinLnBrk="0" hangingPunct="1"/>
                      <a:r>
                        <a:rPr lang="it-IT" sz="12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18,3</a:t>
                      </a:r>
                      <a:endParaRPr lang="it-IT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456981" rtl="0" eaLnBrk="1" fontAlgn="b" latinLnBrk="0" hangingPunct="1"/>
                      <a:r>
                        <a:rPr lang="it-IT" sz="12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299</a:t>
                      </a:r>
                      <a:endParaRPr lang="it-IT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46476970"/>
                  </a:ext>
                </a:extLst>
              </a:tr>
              <a:tr h="23608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totale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14,9	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456981" rtl="0" eaLnBrk="1" fontAlgn="b" latinLnBrk="0" hangingPunct="1"/>
                      <a:r>
                        <a:rPr lang="it-IT" sz="1200" b="1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     15,8	</a:t>
                      </a:r>
                      <a:endParaRPr lang="it-IT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456981" rtl="0" eaLnBrk="1" fontAlgn="b" latinLnBrk="0" hangingPunct="1"/>
                      <a:r>
                        <a:rPr lang="it-IT" sz="1200" b="1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3.092</a:t>
                      </a:r>
                      <a:endParaRPr lang="it-IT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980596788"/>
                  </a:ext>
                </a:extLst>
              </a:tr>
            </a:tbl>
          </a:graphicData>
        </a:graphic>
      </p:graphicFrame>
      <p:graphicFrame>
        <p:nvGraphicFramePr>
          <p:cNvPr id="9" name="Tabella 13">
            <a:extLst>
              <a:ext uri="{FF2B5EF4-FFF2-40B4-BE49-F238E27FC236}">
                <a16:creationId xmlns:a16="http://schemas.microsoft.com/office/drawing/2014/main" id="{B38293C7-5415-4EA3-88DD-D660FC019A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5621745"/>
              </p:ext>
            </p:extLst>
          </p:nvPr>
        </p:nvGraphicFramePr>
        <p:xfrm>
          <a:off x="4964665" y="670076"/>
          <a:ext cx="4061888" cy="3495326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1141667">
                  <a:extLst>
                    <a:ext uri="{9D8B030D-6E8A-4147-A177-3AD203B41FA5}">
                      <a16:colId xmlns:a16="http://schemas.microsoft.com/office/drawing/2014/main" val="2886767755"/>
                    </a:ext>
                  </a:extLst>
                </a:gridCol>
                <a:gridCol w="889277">
                  <a:extLst>
                    <a:ext uri="{9D8B030D-6E8A-4147-A177-3AD203B41FA5}">
                      <a16:colId xmlns:a16="http://schemas.microsoft.com/office/drawing/2014/main" val="2197522064"/>
                    </a:ext>
                  </a:extLst>
                </a:gridCol>
                <a:gridCol w="1015472">
                  <a:extLst>
                    <a:ext uri="{9D8B030D-6E8A-4147-A177-3AD203B41FA5}">
                      <a16:colId xmlns:a16="http://schemas.microsoft.com/office/drawing/2014/main" val="1192149272"/>
                    </a:ext>
                  </a:extLst>
                </a:gridCol>
                <a:gridCol w="1015472">
                  <a:extLst>
                    <a:ext uri="{9D8B030D-6E8A-4147-A177-3AD203B41FA5}">
                      <a16:colId xmlns:a16="http://schemas.microsoft.com/office/drawing/2014/main" val="2528612915"/>
                    </a:ext>
                  </a:extLst>
                </a:gridCol>
              </a:tblGrid>
              <a:tr h="705174">
                <a:tc>
                  <a:txBody>
                    <a:bodyPr/>
                    <a:lstStyle/>
                    <a:p>
                      <a:pPr marL="0" algn="l" defTabSz="456981" rtl="0" eaLnBrk="1" latinLnBrk="0" hangingPunct="1"/>
                      <a:r>
                        <a:rPr lang="it-IT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Investimenti , 2019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algn="ctr" defTabSz="456981" rtl="0" eaLnBrk="1" latinLnBrk="0" hangingPunct="1"/>
                      <a:r>
                        <a:rPr lang="it-IT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DCA non concordi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1962358"/>
                  </a:ext>
                </a:extLst>
              </a:tr>
              <a:tr h="630734">
                <a:tc>
                  <a:txBody>
                    <a:bodyPr/>
                    <a:lstStyle/>
                    <a:p>
                      <a:pPr marL="0" marR="0" lvl="0" indent="0" algn="ctr" defTabSz="4569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MISSIONE</a:t>
                      </a:r>
                    </a:p>
                    <a:p>
                      <a:pPr marL="0" algn="ctr" defTabSz="456981" rtl="0" eaLnBrk="1" latinLnBrk="0" hangingPunct="1"/>
                      <a:endParaRPr lang="it-IT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456981" rtl="0" eaLnBrk="1" latinLnBrk="0" hangingPunct="1"/>
                      <a:r>
                        <a:rPr lang="it-IT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% su tot PDC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456981" rtl="0" eaLnBrk="1" latinLnBrk="0" hangingPunct="1"/>
                      <a:r>
                        <a:rPr lang="it-IT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% su tot importo missione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456981" rtl="0" eaLnBrk="1" latinLnBrk="0" hangingPunct="1"/>
                      <a:r>
                        <a:rPr lang="it-IT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Mil. euro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4757323"/>
                  </a:ext>
                </a:extLst>
              </a:tr>
              <a:tr h="239499">
                <a:tc>
                  <a:txBody>
                    <a:bodyPr/>
                    <a:lstStyle/>
                    <a:p>
                      <a:pPr marL="0" algn="ctr" defTabSz="456981" rtl="0" eaLnBrk="1" fontAlgn="b" latinLnBrk="0" hangingPunct="1"/>
                      <a:r>
                        <a:rPr lang="it-IT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456981" rtl="0" eaLnBrk="1" fontAlgn="b" latinLnBrk="0" hangingPunct="1"/>
                      <a:r>
                        <a:rPr lang="it-IT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10,2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456981" rtl="0" eaLnBrk="1" fontAlgn="b" latinLnBrk="0" hangingPunct="1"/>
                      <a:r>
                        <a:rPr lang="it-IT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7,3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456981" rtl="0" eaLnBrk="1" fontAlgn="b" latinLnBrk="0" hangingPunct="1"/>
                      <a:r>
                        <a:rPr lang="it-IT" sz="1200" b="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242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600245912"/>
                  </a:ext>
                </a:extLst>
              </a:tr>
              <a:tr h="239499">
                <a:tc>
                  <a:txBody>
                    <a:bodyPr/>
                    <a:lstStyle/>
                    <a:p>
                      <a:pPr marL="0" algn="ctr" defTabSz="456981" rtl="0" eaLnBrk="1" fontAlgn="b" latinLnBrk="0" hangingPunct="1"/>
                      <a:r>
                        <a:rPr lang="it-IT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456981" rtl="0" eaLnBrk="1" fontAlgn="b" latinLnBrk="0" hangingPunct="1"/>
                      <a:r>
                        <a:rPr lang="it-IT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25,0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456981" rtl="0" eaLnBrk="1" fontAlgn="b" latinLnBrk="0" hangingPunct="1"/>
                      <a:r>
                        <a:rPr lang="it-IT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456981" rtl="0" eaLnBrk="1" fontAlgn="b" latinLnBrk="0" hangingPunct="1"/>
                      <a:r>
                        <a:rPr lang="it-IT" sz="1200" b="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242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443140383"/>
                  </a:ext>
                </a:extLst>
              </a:tr>
              <a:tr h="239499">
                <a:tc>
                  <a:txBody>
                    <a:bodyPr/>
                    <a:lstStyle/>
                    <a:p>
                      <a:pPr marL="0" algn="ctr" defTabSz="456981" rtl="0" eaLnBrk="1" fontAlgn="b" latinLnBrk="0" hangingPunct="1"/>
                      <a:r>
                        <a:rPr lang="it-IT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456981" rtl="0" eaLnBrk="1" fontAlgn="b" latinLnBrk="0" hangingPunct="1"/>
                      <a:r>
                        <a:rPr lang="it-IT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16,8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456981" rtl="0" eaLnBrk="1" fontAlgn="b" latinLnBrk="0" hangingPunct="1"/>
                      <a:r>
                        <a:rPr lang="it-IT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456981" rtl="0" eaLnBrk="1" fontAlgn="b" latinLnBrk="0" hangingPunct="1"/>
                      <a:r>
                        <a:rPr lang="it-IT" sz="1200" b="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177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530765081"/>
                  </a:ext>
                </a:extLst>
              </a:tr>
              <a:tr h="239499">
                <a:tc>
                  <a:txBody>
                    <a:bodyPr/>
                    <a:lstStyle/>
                    <a:p>
                      <a:pPr marL="0" algn="ctr" defTabSz="456981" rtl="0" eaLnBrk="1" fontAlgn="b" latinLnBrk="0" hangingPunct="1"/>
                      <a:r>
                        <a:rPr lang="it-IT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456981" rtl="0" eaLnBrk="1" fontAlgn="b" latinLnBrk="0" hangingPunct="1"/>
                      <a:r>
                        <a:rPr lang="it-IT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11,6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456981" rtl="0" eaLnBrk="1" fontAlgn="b" latinLnBrk="0" hangingPunct="1"/>
                      <a:r>
                        <a:rPr lang="it-IT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11,4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456981" rtl="0" eaLnBrk="1" fontAlgn="b" latinLnBrk="0" hangingPunct="1"/>
                      <a:r>
                        <a:rPr lang="it-IT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163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038586476"/>
                  </a:ext>
                </a:extLst>
              </a:tr>
              <a:tr h="239499">
                <a:tc>
                  <a:txBody>
                    <a:bodyPr/>
                    <a:lstStyle/>
                    <a:p>
                      <a:pPr marL="0" algn="ctr" defTabSz="456981" rtl="0" eaLnBrk="1" fontAlgn="b" latinLnBrk="0" hangingPunct="1"/>
                      <a:r>
                        <a:rPr lang="it-IT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456981" rtl="0" eaLnBrk="1" fontAlgn="b" latinLnBrk="0" hangingPunct="1"/>
                      <a:r>
                        <a:rPr lang="it-IT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11,4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456981" rtl="0" eaLnBrk="1" fontAlgn="b" latinLnBrk="0" hangingPunct="1"/>
                      <a:r>
                        <a:rPr lang="it-IT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7,0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456981" rtl="0" eaLnBrk="1" fontAlgn="b" latinLnBrk="0" hangingPunct="1"/>
                      <a:r>
                        <a:rPr lang="it-IT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131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107466618"/>
                  </a:ext>
                </a:extLst>
              </a:tr>
              <a:tr h="239499">
                <a:tc>
                  <a:txBody>
                    <a:bodyPr/>
                    <a:lstStyle/>
                    <a:p>
                      <a:pPr marL="0" algn="ctr" defTabSz="456981" rtl="0" eaLnBrk="1" fontAlgn="b" latinLnBrk="0" hangingPunct="1"/>
                      <a:r>
                        <a:rPr lang="it-IT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456981" rtl="0" eaLnBrk="1" fontAlgn="b" latinLnBrk="0" hangingPunct="1"/>
                      <a:r>
                        <a:rPr lang="it-IT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15,2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456981" rtl="0" eaLnBrk="1" fontAlgn="b" latinLnBrk="0" hangingPunct="1"/>
                      <a:r>
                        <a:rPr lang="it-IT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456981" rtl="0" eaLnBrk="1" fontAlgn="b" latinLnBrk="0" hangingPunct="1"/>
                      <a:r>
                        <a:rPr lang="it-IT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129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683558393"/>
                  </a:ext>
                </a:extLst>
              </a:tr>
              <a:tr h="473579">
                <a:tc>
                  <a:txBody>
                    <a:bodyPr/>
                    <a:lstStyle/>
                    <a:p>
                      <a:pPr marL="0" algn="ctr" defTabSz="456981" rtl="0" eaLnBrk="1" fontAlgn="b" latinLnBrk="0" hangingPunct="1"/>
                      <a:r>
                        <a:rPr lang="it-IT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Rimanenti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456981" rtl="0" eaLnBrk="1" fontAlgn="b" latinLnBrk="0" hangingPunct="1"/>
                      <a:r>
                        <a:rPr lang="it-IT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9,2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456981" rtl="0" eaLnBrk="1" fontAlgn="b" latinLnBrk="0" hangingPunct="1"/>
                      <a:r>
                        <a:rPr lang="it-IT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7,2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456981" rtl="0" eaLnBrk="1" fontAlgn="b" latinLnBrk="0" hangingPunct="1"/>
                      <a:r>
                        <a:rPr lang="it-IT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186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46476970"/>
                  </a:ext>
                </a:extLst>
              </a:tr>
              <a:tr h="239499">
                <a:tc>
                  <a:txBody>
                    <a:bodyPr/>
                    <a:lstStyle/>
                    <a:p>
                      <a:pPr marL="0" algn="ctr" defTabSz="456981" rtl="0" eaLnBrk="1" fontAlgn="b" latinLnBrk="0" hangingPunct="1"/>
                      <a:r>
                        <a:rPr lang="it-IT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totale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456981" rtl="0" eaLnBrk="1" fontAlgn="b" latinLnBrk="0" hangingPunct="1"/>
                      <a:r>
                        <a:rPr lang="it-IT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10,7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456981" rtl="0" eaLnBrk="1" fontAlgn="b" latinLnBrk="0" hangingPunct="1"/>
                      <a:r>
                        <a:rPr lang="it-IT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7,1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456981" rtl="0" eaLnBrk="1" fontAlgn="b" latinLnBrk="0" hangingPunct="1"/>
                      <a:r>
                        <a:rPr lang="it-IT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1.269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980596788"/>
                  </a:ext>
                </a:extLst>
              </a:tr>
            </a:tbl>
          </a:graphicData>
        </a:graphic>
      </p:graphicFrame>
      <p:sp>
        <p:nvSpPr>
          <p:cNvPr id="10" name="CasellaDiTesto 9"/>
          <p:cNvSpPr txBox="1"/>
          <p:nvPr/>
        </p:nvSpPr>
        <p:spPr>
          <a:xfrm>
            <a:off x="1304925" y="133354"/>
            <a:ext cx="761047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altLang="it-IT" sz="2000" b="1" dirty="0">
                <a:solidFill>
                  <a:schemeClr val="bg1"/>
                </a:solidFill>
                <a:latin typeface="+mj-lt"/>
              </a:rPr>
              <a:t>M&amp;P/</a:t>
            </a:r>
            <a:r>
              <a:rPr lang="it-IT" altLang="it-IT" sz="2000" b="1" dirty="0" err="1">
                <a:solidFill>
                  <a:schemeClr val="bg1"/>
                </a:solidFill>
                <a:latin typeface="+mj-lt"/>
              </a:rPr>
              <a:t>Cofog</a:t>
            </a:r>
            <a:r>
              <a:rPr lang="it-IT" altLang="it-IT" sz="2000" b="1" dirty="0">
                <a:solidFill>
                  <a:schemeClr val="bg1"/>
                </a:solidFill>
                <a:latin typeface="+mj-lt"/>
              </a:rPr>
              <a:t> (2)</a:t>
            </a:r>
            <a:endParaRPr lang="it-IT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0079548"/>
      </p:ext>
    </p:extLst>
  </p:cSld>
  <p:clrMapOvr>
    <a:masterClrMapping/>
  </p:clrMapOvr>
  <p:transition spd="med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747673" y="4423439"/>
            <a:ext cx="406400" cy="273844"/>
          </a:xfrm>
        </p:spPr>
        <p:txBody>
          <a:bodyPr/>
          <a:lstStyle/>
          <a:p>
            <a:fld id="{28555E64-09E7-E944-8DB2-BD243D665CB3}" type="slidenum">
              <a:rPr lang="it-IT" smtClean="0"/>
              <a:pPr/>
              <a:t>15</a:t>
            </a:fld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154073" y="4645946"/>
            <a:ext cx="6402915" cy="193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  <a:spcAft>
                <a:spcPts val="600"/>
              </a:spcAft>
              <a:buClr>
                <a:srgbClr val="CF1E24"/>
              </a:buClr>
              <a:buSzPct val="90000"/>
              <a:defRPr/>
            </a:pPr>
            <a:r>
              <a:rPr lang="it-IT" altLang="it-IT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IV Convegno Nazionale di Contabilità pubblica </a:t>
            </a:r>
            <a:r>
              <a:rPr lang="en-US" altLang="it-IT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altLang="it-IT" sz="1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Venezia</a:t>
            </a:r>
            <a:r>
              <a:rPr lang="en-US" altLang="it-IT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17 </a:t>
            </a:r>
            <a:r>
              <a:rPr lang="en-US" altLang="it-IT" sz="1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dicembre</a:t>
            </a:r>
            <a:r>
              <a:rPr lang="en-US" altLang="it-IT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2021</a:t>
            </a: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1162539" y="-1"/>
            <a:ext cx="8049193" cy="575734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8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pic>
        <p:nvPicPr>
          <p:cNvPr id="7" name="Immagin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56988" y="4728074"/>
            <a:ext cx="1358411" cy="23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nettore 1 7"/>
          <p:cNvCxnSpPr/>
          <p:nvPr/>
        </p:nvCxnSpPr>
        <p:spPr>
          <a:xfrm>
            <a:off x="1162540" y="4566327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1304925" y="133354"/>
            <a:ext cx="761047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altLang="it-IT" sz="2000" b="1" dirty="0">
                <a:solidFill>
                  <a:schemeClr val="bg1"/>
                </a:solidFill>
                <a:latin typeface="+mj-lt"/>
              </a:rPr>
              <a:t>Acquisto beni e servizio- MISSIONE 09</a:t>
            </a:r>
            <a:endParaRPr lang="it-IT" sz="2000" b="1" dirty="0">
              <a:solidFill>
                <a:schemeClr val="bg1"/>
              </a:solidFill>
            </a:endParaRPr>
          </a:p>
        </p:txBody>
      </p:sp>
      <p:graphicFrame>
        <p:nvGraphicFramePr>
          <p:cNvPr id="10" name="Tabella 10">
            <a:extLst>
              <a:ext uri="{FF2B5EF4-FFF2-40B4-BE49-F238E27FC236}">
                <a16:creationId xmlns:a16="http://schemas.microsoft.com/office/drawing/2014/main" id="{960C33F2-0D9D-4B7F-B8C1-2481404124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1377811"/>
              </p:ext>
            </p:extLst>
          </p:nvPr>
        </p:nvGraphicFramePr>
        <p:xfrm>
          <a:off x="1197878" y="625077"/>
          <a:ext cx="7352252" cy="60960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1452332">
                  <a:extLst>
                    <a:ext uri="{9D8B030D-6E8A-4147-A177-3AD203B41FA5}">
                      <a16:colId xmlns:a16="http://schemas.microsoft.com/office/drawing/2014/main" val="4091644994"/>
                    </a:ext>
                  </a:extLst>
                </a:gridCol>
                <a:gridCol w="1317728">
                  <a:extLst>
                    <a:ext uri="{9D8B030D-6E8A-4147-A177-3AD203B41FA5}">
                      <a16:colId xmlns:a16="http://schemas.microsoft.com/office/drawing/2014/main" val="3889748258"/>
                    </a:ext>
                  </a:extLst>
                </a:gridCol>
                <a:gridCol w="1263001">
                  <a:extLst>
                    <a:ext uri="{9D8B030D-6E8A-4147-A177-3AD203B41FA5}">
                      <a16:colId xmlns:a16="http://schemas.microsoft.com/office/drawing/2014/main" val="1347025433"/>
                    </a:ext>
                  </a:extLst>
                </a:gridCol>
                <a:gridCol w="3319191">
                  <a:extLst>
                    <a:ext uri="{9D8B030D-6E8A-4147-A177-3AD203B41FA5}">
                      <a16:colId xmlns:a16="http://schemas.microsoft.com/office/drawing/2014/main" val="1427287184"/>
                    </a:ext>
                  </a:extLst>
                </a:gridCol>
              </a:tblGrid>
              <a:tr h="243341"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7250899"/>
                  </a:ext>
                </a:extLst>
              </a:tr>
              <a:tr h="243341">
                <a:tc>
                  <a:txBody>
                    <a:bodyPr/>
                    <a:lstStyle/>
                    <a:p>
                      <a:r>
                        <a:rPr lang="it-IT" sz="1400" dirty="0"/>
                        <a:t>MISSIONE 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Programma 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Rifiuti</a:t>
                      </a:r>
                      <a:endParaRPr lang="it-IT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Gruppo </a:t>
                      </a:r>
                      <a:r>
                        <a:rPr lang="it-IT" sz="1400" dirty="0" err="1"/>
                        <a:t>cofog</a:t>
                      </a:r>
                      <a:r>
                        <a:rPr lang="it-IT" sz="1400" baseline="0" dirty="0"/>
                        <a:t> </a:t>
                      </a:r>
                      <a:r>
                        <a:rPr lang="it-IT" sz="1400" dirty="0"/>
                        <a:t>05.01 – Trattamento rifiuti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476685"/>
                  </a:ext>
                </a:extLst>
              </a:tr>
            </a:tbl>
          </a:graphicData>
        </a:graphic>
      </p:graphicFrame>
      <p:graphicFrame>
        <p:nvGraphicFramePr>
          <p:cNvPr id="11" name="Tabella 11">
            <a:extLst>
              <a:ext uri="{FF2B5EF4-FFF2-40B4-BE49-F238E27FC236}">
                <a16:creationId xmlns:a16="http://schemas.microsoft.com/office/drawing/2014/main" id="{318CF39D-C84B-4FE3-ADB6-FC057405D5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4683005"/>
              </p:ext>
            </p:extLst>
          </p:nvPr>
        </p:nvGraphicFramePr>
        <p:xfrm>
          <a:off x="1164322" y="1340066"/>
          <a:ext cx="7352252" cy="274320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882592">
                  <a:extLst>
                    <a:ext uri="{9D8B030D-6E8A-4147-A177-3AD203B41FA5}">
                      <a16:colId xmlns:a16="http://schemas.microsoft.com/office/drawing/2014/main" val="1231234038"/>
                    </a:ext>
                  </a:extLst>
                </a:gridCol>
                <a:gridCol w="4115148">
                  <a:extLst>
                    <a:ext uri="{9D8B030D-6E8A-4147-A177-3AD203B41FA5}">
                      <a16:colId xmlns:a16="http://schemas.microsoft.com/office/drawing/2014/main" val="226949427"/>
                    </a:ext>
                  </a:extLst>
                </a:gridCol>
                <a:gridCol w="1270584">
                  <a:extLst>
                    <a:ext uri="{9D8B030D-6E8A-4147-A177-3AD203B41FA5}">
                      <a16:colId xmlns:a16="http://schemas.microsoft.com/office/drawing/2014/main" val="2044294657"/>
                    </a:ext>
                  </a:extLst>
                </a:gridCol>
                <a:gridCol w="1083928">
                  <a:extLst>
                    <a:ext uri="{9D8B030D-6E8A-4147-A177-3AD203B41FA5}">
                      <a16:colId xmlns:a16="http://schemas.microsoft.com/office/drawing/2014/main" val="30326772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/>
                        <a:t>n. DCA discordi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/>
                        <a:t>Mil. euro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69877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456981" rtl="0" eaLnBrk="1" fontAlgn="b" latinLnBrk="0" hangingPunct="1"/>
                      <a:r>
                        <a:rPr lang="it-IT" sz="16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01.03</a:t>
                      </a:r>
                      <a:endParaRPr lang="it-IT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l" defTabSz="456981" rtl="0" eaLnBrk="1" fontAlgn="b" latinLnBrk="0" hangingPunct="1"/>
                      <a:r>
                        <a:rPr lang="it-IT" sz="16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Servizi generali del personale</a:t>
                      </a:r>
                      <a:endParaRPr lang="it-IT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456981" rtl="0" eaLnBrk="1" fontAlgn="b" latinLnBrk="0" hangingPunct="1"/>
                      <a:r>
                        <a:rPr lang="it-IT" sz="1800" b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456981" rtl="0" eaLnBrk="1" fontAlgn="b" latinLnBrk="0" hangingPunct="1"/>
                      <a:r>
                        <a:rPr lang="it-IT" sz="1800" b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5511241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456981" rtl="0" eaLnBrk="1" fontAlgn="b" latinLnBrk="0" hangingPunct="1"/>
                      <a:r>
                        <a:rPr lang="it-IT" sz="16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01.01</a:t>
                      </a:r>
                      <a:endParaRPr lang="it-IT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l" defTabSz="456981" rtl="0" eaLnBrk="1" fontAlgn="b" latinLnBrk="0" hangingPunct="1"/>
                      <a:r>
                        <a:rPr lang="it-IT" sz="16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Organi esecutivi e legislativi</a:t>
                      </a:r>
                      <a:endParaRPr lang="it-IT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456981" rtl="0" eaLnBrk="1" fontAlgn="b" latinLnBrk="0" hangingPunct="1"/>
                      <a:r>
                        <a:rPr lang="it-IT" sz="1800" b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456981" rtl="0" eaLnBrk="1" fontAlgn="b" latinLnBrk="0" hangingPunct="1"/>
                      <a:r>
                        <a:rPr lang="it-IT" sz="1800" b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776877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456981" rtl="0" eaLnBrk="1" fontAlgn="b" latinLnBrk="0" hangingPunct="1"/>
                      <a:r>
                        <a:rPr lang="it-IT" sz="1600" b="0" u="none" strike="noStrike" kern="1200">
                          <a:solidFill>
                            <a:srgbClr val="000000"/>
                          </a:solidFill>
                          <a:effectLst/>
                        </a:rPr>
                        <a:t>04.07</a:t>
                      </a:r>
                      <a:endParaRPr lang="it-IT" sz="1600" b="0" i="0" u="none" strike="noStrike" kern="120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l" defTabSz="456981" rtl="0" eaLnBrk="1" fontAlgn="b" latinLnBrk="0" hangingPunct="1"/>
                      <a:r>
                        <a:rPr lang="it-IT" sz="16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Distribuzione commerciale, conservazione ecc.</a:t>
                      </a:r>
                      <a:endParaRPr lang="it-IT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456981" rtl="0" eaLnBrk="1" fontAlgn="b" latinLnBrk="0" hangingPunct="1"/>
                      <a:r>
                        <a:rPr lang="it-IT" sz="1800" b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456981" rtl="0" eaLnBrk="1" fontAlgn="b" latinLnBrk="0" hangingPunct="1"/>
                      <a:r>
                        <a:rPr lang="it-IT" sz="1800" b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907006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456981" rtl="0" eaLnBrk="1" fontAlgn="b" latinLnBrk="0" hangingPunct="1"/>
                      <a:r>
                        <a:rPr lang="it-IT" sz="1600" b="0" u="none" strike="noStrike" kern="1200">
                          <a:solidFill>
                            <a:srgbClr val="000000"/>
                          </a:solidFill>
                          <a:effectLst/>
                        </a:rPr>
                        <a:t>06.03</a:t>
                      </a:r>
                      <a:endParaRPr lang="it-IT" sz="1600" b="0" i="0" u="none" strike="noStrike" kern="120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l" defTabSz="456981" rtl="0" eaLnBrk="1" fontAlgn="b" latinLnBrk="0" hangingPunct="1"/>
                      <a:r>
                        <a:rPr lang="it-IT" sz="16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Approvvigionamento idrico</a:t>
                      </a:r>
                      <a:endParaRPr lang="it-IT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456981" rtl="0" eaLnBrk="1" fontAlgn="b" latinLnBrk="0" hangingPunct="1"/>
                      <a:r>
                        <a:rPr lang="it-IT" sz="1800" b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456981" rtl="0" eaLnBrk="1" fontAlgn="b" latinLnBrk="0" hangingPunct="1"/>
                      <a:r>
                        <a:rPr lang="it-IT" sz="1800" b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0548094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456981" rtl="0" eaLnBrk="1" fontAlgn="b" latinLnBrk="0" hangingPunct="1"/>
                      <a:r>
                        <a:rPr lang="it-IT" sz="1600" b="0" u="none" strike="noStrike" kern="1200">
                          <a:solidFill>
                            <a:srgbClr val="000000"/>
                          </a:solidFill>
                          <a:effectLst/>
                        </a:rPr>
                        <a:t>ZZ.ZZ</a:t>
                      </a:r>
                      <a:endParaRPr lang="it-IT" sz="1600" b="0" i="0" u="none" strike="noStrike" kern="120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l" defTabSz="456981" rtl="0" eaLnBrk="1" fontAlgn="b" latinLnBrk="0" hangingPunct="1"/>
                      <a:r>
                        <a:rPr lang="it-IT" sz="1600" b="0" u="none" strike="noStrike" kern="1200" dirty="0" err="1">
                          <a:solidFill>
                            <a:srgbClr val="000000"/>
                          </a:solidFill>
                          <a:effectLst/>
                        </a:rPr>
                        <a:t>missing</a:t>
                      </a:r>
                      <a:endParaRPr lang="it-IT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456981" rtl="0" eaLnBrk="1" fontAlgn="b" latinLnBrk="0" hangingPunct="1"/>
                      <a:r>
                        <a:rPr lang="it-IT" sz="1800" b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733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456981" rtl="0" eaLnBrk="1" fontAlgn="b" latinLnBrk="0" hangingPunct="1"/>
                      <a:r>
                        <a:rPr lang="it-IT" sz="1800" b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949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583324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456981" rtl="0" eaLnBrk="1" fontAlgn="b" latinLnBrk="0" hangingPunct="1"/>
                      <a:endParaRPr lang="it-IT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l" defTabSz="456981" rtl="0" eaLnBrk="1" fontAlgn="b" latinLnBrk="0" hangingPunct="1"/>
                      <a:r>
                        <a:rPr lang="it-IT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Totale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456981" rtl="0" eaLnBrk="1" fontAlgn="b" latinLnBrk="0" hangingPunct="1"/>
                      <a:r>
                        <a:rPr lang="it-IT" sz="1800" b="1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849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456981" rtl="0" eaLnBrk="1" fontAlgn="b" latinLnBrk="0" hangingPunct="1"/>
                      <a:r>
                        <a:rPr lang="it-IT" sz="1800" b="1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950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814341700"/>
                  </a:ext>
                </a:extLst>
              </a:tr>
            </a:tbl>
          </a:graphicData>
        </a:graphic>
      </p:graphicFrame>
      <p:sp>
        <p:nvSpPr>
          <p:cNvPr id="3" name="Ovale 2"/>
          <p:cNvSpPr/>
          <p:nvPr/>
        </p:nvSpPr>
        <p:spPr>
          <a:xfrm>
            <a:off x="1154073" y="3347634"/>
            <a:ext cx="2056766" cy="526942"/>
          </a:xfrm>
          <a:prstGeom prst="ellipse">
            <a:avLst/>
          </a:prstGeom>
          <a:noFill/>
          <a:ln w="34925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05979056"/>
      </p:ext>
    </p:extLst>
  </p:cSld>
  <p:clrMapOvr>
    <a:masterClrMapping/>
  </p:clrMapOvr>
  <p:transition spd="med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1304925" y="806800"/>
            <a:ext cx="7458074" cy="261097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5750" indent="-285750" algn="just">
              <a:spcAft>
                <a:spcPts val="1000"/>
              </a:spcAft>
              <a:buClr>
                <a:srgbClr val="CF1E24"/>
              </a:buClr>
              <a:buSzPct val="90000"/>
              <a:buFont typeface="Wingdings" panose="05000000000000000000" pitchFamily="2" charset="2"/>
              <a:buChar char="§"/>
              <a:defRPr/>
            </a:pPr>
            <a:r>
              <a:rPr lang="en-US" altLang="it-IT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Coerenza</a:t>
            </a:r>
            <a:r>
              <a:rPr lang="en-US" altLang="it-IT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it-IT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esterna</a:t>
            </a:r>
            <a:r>
              <a:rPr lang="en-US" altLang="it-IT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</a:t>
            </a:r>
            <a:r>
              <a:rPr lang="en-US" altLang="it-IT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Siope</a:t>
            </a:r>
            <a:r>
              <a:rPr lang="en-US" altLang="it-IT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+, </a:t>
            </a:r>
            <a:r>
              <a:rPr lang="en-US" altLang="it-IT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Quadro</a:t>
            </a:r>
            <a:r>
              <a:rPr lang="en-US" altLang="it-IT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di </a:t>
            </a:r>
            <a:r>
              <a:rPr lang="en-US" altLang="it-IT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costruzione</a:t>
            </a:r>
            <a:r>
              <a:rPr lang="en-US" altLang="it-IT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it-IT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settore</a:t>
            </a:r>
            <a:r>
              <a:rPr lang="en-US" altLang="it-IT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it-IT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pubblico</a:t>
            </a:r>
            <a:r>
              <a:rPr lang="en-US" altLang="it-IT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altLang="it-IT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Piattaforma</a:t>
            </a:r>
            <a:r>
              <a:rPr lang="en-US" altLang="it-IT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it-IT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credito</a:t>
            </a:r>
            <a:r>
              <a:rPr lang="en-US" altLang="it-IT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it-IT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commerciali</a:t>
            </a:r>
            <a:r>
              <a:rPr lang="en-US" altLang="it-IT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</a:p>
          <a:p>
            <a:pPr marL="285750" indent="-285750" algn="just">
              <a:spcAft>
                <a:spcPts val="1000"/>
              </a:spcAft>
              <a:buClr>
                <a:srgbClr val="CF1E24"/>
              </a:buClr>
              <a:buSzPct val="90000"/>
              <a:buFont typeface="Wingdings" panose="05000000000000000000" pitchFamily="2" charset="2"/>
              <a:buChar char="§"/>
              <a:defRPr/>
            </a:pPr>
            <a:r>
              <a:rPr lang="it-IT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Principio competenza finanziaria potenziata</a:t>
            </a:r>
          </a:p>
          <a:p>
            <a:pPr marL="742731" lvl="1" indent="-285750" algn="just">
              <a:spcAft>
                <a:spcPts val="1000"/>
              </a:spcAft>
              <a:buClr>
                <a:srgbClr val="CF1E24"/>
              </a:buClr>
              <a:buSzPct val="90000"/>
              <a:buFont typeface="Wingdings" panose="05000000000000000000" pitchFamily="2" charset="2"/>
              <a:buChar char="q"/>
              <a:defRPr/>
            </a:pPr>
            <a:r>
              <a:rPr lang="it-IT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Stima investimenti</a:t>
            </a:r>
          </a:p>
          <a:p>
            <a:pPr marL="285750" indent="-285750" algn="just">
              <a:spcAft>
                <a:spcPts val="1000"/>
              </a:spcAft>
              <a:buClr>
                <a:srgbClr val="CF1E24"/>
              </a:buClr>
              <a:buSzPct val="90000"/>
              <a:buFont typeface="Wingdings" panose="05000000000000000000" pitchFamily="2" charset="2"/>
              <a:buChar char="§"/>
              <a:defRPr/>
            </a:pP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Pnrr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e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riflesso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sui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documenti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di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bilancio</a:t>
            </a:r>
            <a:endParaRPr lang="it-IT" sz="16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 marL="285750" indent="-285750" algn="just">
              <a:spcAft>
                <a:spcPts val="1000"/>
              </a:spcAft>
              <a:buClr>
                <a:srgbClr val="CF1E24"/>
              </a:buClr>
              <a:buSzPct val="90000"/>
              <a:buFont typeface="Wingdings" panose="05000000000000000000" pitchFamily="2" charset="2"/>
              <a:buChar char="§"/>
              <a:defRPr/>
            </a:pPr>
            <a:endParaRPr lang="it-IT" sz="1600" dirty="0"/>
          </a:p>
          <a:p>
            <a:endParaRPr lang="it-IT" sz="1600" dirty="0"/>
          </a:p>
          <a:p>
            <a:pPr marL="285750" indent="-285750" algn="just">
              <a:spcAft>
                <a:spcPts val="1000"/>
              </a:spcAft>
              <a:buClr>
                <a:srgbClr val="CF1E24"/>
              </a:buClr>
              <a:buSzPct val="90000"/>
              <a:buFont typeface="Wingdings" panose="05000000000000000000" pitchFamily="2" charset="2"/>
              <a:buChar char="§"/>
              <a:defRPr/>
            </a:pPr>
            <a:endParaRPr lang="en-US" altLang="it-IT" sz="16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747673" y="4423439"/>
            <a:ext cx="406400" cy="273844"/>
          </a:xfrm>
        </p:spPr>
        <p:txBody>
          <a:bodyPr/>
          <a:lstStyle/>
          <a:p>
            <a:fld id="{28555E64-09E7-E944-8DB2-BD243D665CB3}" type="slidenum">
              <a:rPr lang="it-IT" smtClean="0"/>
              <a:pPr/>
              <a:t>16</a:t>
            </a:fld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154073" y="4645946"/>
            <a:ext cx="6402915" cy="193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  <a:spcAft>
                <a:spcPts val="600"/>
              </a:spcAft>
              <a:buClr>
                <a:srgbClr val="CF1E24"/>
              </a:buClr>
              <a:buSzPct val="90000"/>
              <a:defRPr/>
            </a:pPr>
            <a:r>
              <a:rPr lang="it-IT" altLang="it-IT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IV Convegno Nazionale di Contabilità pubblica </a:t>
            </a:r>
            <a:r>
              <a:rPr lang="en-US" altLang="it-IT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Venezia. 17 </a:t>
            </a:r>
            <a:r>
              <a:rPr lang="en-US" altLang="it-IT" sz="1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dicembre</a:t>
            </a:r>
            <a:r>
              <a:rPr lang="en-US" altLang="it-IT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2021</a:t>
            </a: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1162539" y="-1"/>
            <a:ext cx="8049193" cy="575734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8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pic>
        <p:nvPicPr>
          <p:cNvPr id="7" name="Immagin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56988" y="4728074"/>
            <a:ext cx="1358411" cy="23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nettore 1 7"/>
          <p:cNvCxnSpPr/>
          <p:nvPr/>
        </p:nvCxnSpPr>
        <p:spPr>
          <a:xfrm>
            <a:off x="1162540" y="4566327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1304925" y="133354"/>
            <a:ext cx="761047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altLang="it-IT" sz="2000" b="1" dirty="0">
                <a:solidFill>
                  <a:schemeClr val="bg1"/>
                </a:solidFill>
                <a:latin typeface="+mj-lt"/>
              </a:rPr>
              <a:t>Alcune criticità</a:t>
            </a:r>
            <a:endParaRPr lang="it-IT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5721364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1304925" y="1016524"/>
            <a:ext cx="7458074" cy="155427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5750" indent="-285750" algn="just">
              <a:spcAft>
                <a:spcPts val="1000"/>
              </a:spcAft>
              <a:buClr>
                <a:srgbClr val="CF1E24"/>
              </a:buClr>
              <a:buSzPct val="90000"/>
              <a:buFont typeface="Wingdings" panose="05000000000000000000" pitchFamily="2" charset="2"/>
              <a:buChar char="q"/>
              <a:defRPr/>
            </a:pPr>
            <a:r>
              <a:rPr lang="en-US" altLang="it-IT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L’utilizzo</a:t>
            </a:r>
            <a:r>
              <a:rPr lang="en-US" altLang="it-I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di BDAP per le </a:t>
            </a:r>
            <a:r>
              <a:rPr lang="en-US" altLang="it-IT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stime</a:t>
            </a:r>
            <a:r>
              <a:rPr lang="en-US" altLang="it-I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di </a:t>
            </a:r>
            <a:r>
              <a:rPr lang="en-US" altLang="it-IT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contabilità</a:t>
            </a:r>
            <a:r>
              <a:rPr lang="en-US" altLang="it-I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US" altLang="it-IT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nazionale</a:t>
            </a:r>
            <a:endParaRPr lang="en-US" altLang="it-IT" sz="20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 marL="285750" indent="-285750" algn="just">
              <a:spcAft>
                <a:spcPts val="1000"/>
              </a:spcAft>
              <a:buClr>
                <a:srgbClr val="CF1E24"/>
              </a:buClr>
              <a:buSzPct val="90000"/>
              <a:buFont typeface="Wingdings" panose="05000000000000000000" pitchFamily="2" charset="2"/>
              <a:buChar char="q"/>
              <a:defRPr/>
            </a:pPr>
            <a:r>
              <a:rPr lang="en-US" altLang="it-I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I </a:t>
            </a:r>
            <a:r>
              <a:rPr lang="en-US" altLang="it-IT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controlli</a:t>
            </a:r>
            <a:r>
              <a:rPr lang="en-US" altLang="it-I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US" altLang="it-IT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qualitativi</a:t>
            </a:r>
            <a:r>
              <a:rPr lang="en-US" altLang="it-I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US" altLang="it-IT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della</a:t>
            </a:r>
            <a:r>
              <a:rPr lang="en-US" altLang="it-I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base </a:t>
            </a:r>
            <a:r>
              <a:rPr lang="en-US" altLang="it-IT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dati</a:t>
            </a:r>
            <a:endParaRPr lang="en-US" altLang="it-IT" sz="20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 marL="285750" indent="-285750" algn="just">
              <a:spcAft>
                <a:spcPts val="1000"/>
              </a:spcAft>
              <a:buClr>
                <a:srgbClr val="CF1E24"/>
              </a:buClr>
              <a:buSzPct val="90000"/>
              <a:buFont typeface="Wingdings" panose="05000000000000000000" pitchFamily="2" charset="2"/>
              <a:buChar char="q"/>
              <a:defRPr/>
            </a:pPr>
            <a:r>
              <a:rPr lang="en-US" altLang="it-IT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Alcune</a:t>
            </a:r>
            <a:r>
              <a:rPr lang="en-US" altLang="it-I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US" altLang="it-IT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criticità</a:t>
            </a:r>
            <a:endParaRPr lang="en-US" altLang="it-IT" sz="20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 marL="285750" indent="-285750" algn="just">
              <a:spcAft>
                <a:spcPts val="1000"/>
              </a:spcAft>
              <a:buClr>
                <a:srgbClr val="CF1E24"/>
              </a:buClr>
              <a:buSzPct val="90000"/>
              <a:buFont typeface="Wingdings" panose="05000000000000000000" pitchFamily="2" charset="2"/>
              <a:buChar char="§"/>
              <a:defRPr/>
            </a:pPr>
            <a:endParaRPr lang="en-US" altLang="it-IT" sz="16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747673" y="4423439"/>
            <a:ext cx="406400" cy="273844"/>
          </a:xfrm>
        </p:spPr>
        <p:txBody>
          <a:bodyPr/>
          <a:lstStyle/>
          <a:p>
            <a:fld id="{28555E64-09E7-E944-8DB2-BD243D665CB3}" type="slidenum">
              <a:rPr lang="it-IT" smtClean="0"/>
              <a:pPr/>
              <a:t>2</a:t>
            </a:fld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154073" y="4645946"/>
            <a:ext cx="6402915" cy="360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  <a:spcAft>
                <a:spcPts val="600"/>
              </a:spcAft>
              <a:buClr>
                <a:srgbClr val="CF1E24"/>
              </a:buClr>
              <a:buSzPct val="90000"/>
              <a:defRPr/>
            </a:pPr>
            <a:r>
              <a:rPr lang="it-IT" altLang="it-IT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IV Convegno Nazionale di Contabilità pubblica </a:t>
            </a:r>
            <a:r>
              <a:rPr lang="en-US" altLang="it-IT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Venezia. 17 </a:t>
            </a:r>
            <a:r>
              <a:rPr lang="en-US" altLang="it-IT" sz="1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dicembre</a:t>
            </a:r>
            <a:r>
              <a:rPr lang="en-US" altLang="it-IT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2021</a:t>
            </a:r>
          </a:p>
          <a:p>
            <a:pPr>
              <a:lnSpc>
                <a:spcPts val="700"/>
              </a:lnSpc>
              <a:spcAft>
                <a:spcPts val="600"/>
              </a:spcAft>
              <a:buClr>
                <a:srgbClr val="CF1E24"/>
              </a:buClr>
              <a:buSzPct val="90000"/>
              <a:defRPr/>
            </a:pPr>
            <a:endParaRPr lang="it-IT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1162539" y="-1"/>
            <a:ext cx="8049193" cy="575734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8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pic>
        <p:nvPicPr>
          <p:cNvPr id="7" name="Immagin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56988" y="4728074"/>
            <a:ext cx="1358411" cy="23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nettore 1 7"/>
          <p:cNvCxnSpPr/>
          <p:nvPr/>
        </p:nvCxnSpPr>
        <p:spPr>
          <a:xfrm>
            <a:off x="1162540" y="4566327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1304925" y="133354"/>
            <a:ext cx="761047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altLang="it-IT" sz="2000" b="1" dirty="0">
                <a:solidFill>
                  <a:schemeClr val="bg1"/>
                </a:solidFill>
                <a:latin typeface="+mj-lt"/>
              </a:rPr>
              <a:t>Indice</a:t>
            </a:r>
            <a:endParaRPr lang="it-IT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1570211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1243935" y="709088"/>
            <a:ext cx="7458074" cy="32624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5750" indent="-285750" algn="just">
              <a:spcAft>
                <a:spcPts val="1000"/>
              </a:spcAft>
              <a:buClr>
                <a:srgbClr val="CF1E24"/>
              </a:buClr>
              <a:buSzPct val="90000"/>
              <a:buFont typeface="Wingdings" panose="05000000000000000000" pitchFamily="2" charset="2"/>
              <a:buChar char="§"/>
              <a:defRPr/>
            </a:pPr>
            <a:r>
              <a:rPr lang="en-US" altLang="it-IT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Dal 2021 BDAP è </a:t>
            </a:r>
            <a:r>
              <a:rPr lang="en-US" altLang="it-IT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utilizzata</a:t>
            </a:r>
            <a:r>
              <a:rPr lang="en-US" altLang="it-IT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come base </a:t>
            </a:r>
            <a:r>
              <a:rPr lang="en-US" altLang="it-IT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dati</a:t>
            </a:r>
            <a:r>
              <a:rPr lang="en-US" altLang="it-IT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US" altLang="it-IT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principale</a:t>
            </a:r>
            <a:r>
              <a:rPr lang="en-US" altLang="it-IT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per le </a:t>
            </a:r>
            <a:r>
              <a:rPr lang="en-US" altLang="it-IT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stime</a:t>
            </a:r>
            <a:r>
              <a:rPr lang="en-US" altLang="it-IT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US" altLang="it-IT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dei</a:t>
            </a:r>
            <a:r>
              <a:rPr lang="en-US" altLang="it-IT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US" altLang="it-IT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conti</a:t>
            </a:r>
            <a:r>
              <a:rPr lang="en-US" altLang="it-IT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US" altLang="it-IT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degli</a:t>
            </a:r>
            <a:r>
              <a:rPr lang="en-US" altLang="it-IT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US" altLang="it-IT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enti</a:t>
            </a:r>
            <a:r>
              <a:rPr lang="en-US" altLang="it-IT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US" altLang="it-IT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territoriali</a:t>
            </a:r>
            <a:r>
              <a:rPr lang="en-US" altLang="it-IT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(</a:t>
            </a:r>
            <a:r>
              <a:rPr lang="en-US" altLang="it-IT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statistiche</a:t>
            </a:r>
            <a:r>
              <a:rPr lang="en-US" altLang="it-IT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di </a:t>
            </a:r>
            <a:r>
              <a:rPr lang="en-US" altLang="it-IT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finanza</a:t>
            </a:r>
            <a:r>
              <a:rPr lang="en-US" altLang="it-IT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US" altLang="it-IT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pubblica</a:t>
            </a:r>
            <a:r>
              <a:rPr lang="en-US" altLang="it-IT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e </a:t>
            </a:r>
            <a:r>
              <a:rPr lang="en-US" altLang="it-IT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loro</a:t>
            </a:r>
            <a:r>
              <a:rPr lang="en-US" altLang="it-IT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US" altLang="it-IT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contributo</a:t>
            </a:r>
            <a:r>
              <a:rPr lang="en-US" altLang="it-IT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US" altLang="it-IT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agli</a:t>
            </a:r>
            <a:r>
              <a:rPr lang="en-US" altLang="it-IT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US" altLang="it-IT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aggregati</a:t>
            </a:r>
            <a:r>
              <a:rPr lang="en-US" altLang="it-IT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di </a:t>
            </a:r>
            <a:r>
              <a:rPr lang="en-US" altLang="it-IT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contabilità</a:t>
            </a:r>
            <a:r>
              <a:rPr lang="en-US" altLang="it-IT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US" altLang="it-IT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nazionale</a:t>
            </a:r>
            <a:r>
              <a:rPr lang="en-US" altLang="it-IT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):</a:t>
            </a:r>
          </a:p>
          <a:p>
            <a:pPr marL="285750" indent="-285750" algn="just">
              <a:spcAft>
                <a:spcPts val="1000"/>
              </a:spcAft>
              <a:buClr>
                <a:srgbClr val="CF1E24"/>
              </a:buClr>
              <a:buSzPct val="90000"/>
              <a:buFont typeface="Wingdings" panose="05000000000000000000" pitchFamily="2" charset="2"/>
              <a:buChar char="§"/>
              <a:defRPr/>
            </a:pPr>
            <a:endParaRPr lang="en-US" altLang="it-IT" sz="18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 marL="742731" lvl="1" indent="-285750" algn="just">
              <a:spcAft>
                <a:spcPts val="1000"/>
              </a:spcAft>
              <a:buClr>
                <a:srgbClr val="CF1E24"/>
              </a:buClr>
              <a:buSzPct val="90000"/>
              <a:buFont typeface="Wingdings" panose="05000000000000000000" pitchFamily="2" charset="2"/>
              <a:buChar char="v"/>
              <a:defRPr/>
            </a:pPr>
            <a:r>
              <a:rPr lang="en-US" altLang="it-IT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Comuni</a:t>
            </a:r>
            <a:r>
              <a:rPr lang="en-US" altLang="it-IT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e </a:t>
            </a:r>
            <a:r>
              <a:rPr lang="en-US" altLang="it-IT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Unioni</a:t>
            </a:r>
            <a:r>
              <a:rPr lang="en-US" altLang="it-IT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di </a:t>
            </a:r>
            <a:r>
              <a:rPr lang="en-US" altLang="it-IT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Comuni</a:t>
            </a:r>
            <a:endParaRPr lang="en-US" altLang="it-IT" sz="18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 marL="742731" lvl="1" indent="-285750" algn="just">
              <a:spcAft>
                <a:spcPts val="1000"/>
              </a:spcAft>
              <a:buClr>
                <a:srgbClr val="CF1E24"/>
              </a:buClr>
              <a:buSzPct val="90000"/>
              <a:buFont typeface="Wingdings" panose="05000000000000000000" pitchFamily="2" charset="2"/>
              <a:buChar char="v"/>
              <a:defRPr/>
            </a:pPr>
            <a:r>
              <a:rPr lang="en-US" altLang="it-IT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Province e </a:t>
            </a:r>
            <a:r>
              <a:rPr lang="en-US" altLang="it-IT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Città</a:t>
            </a:r>
            <a:r>
              <a:rPr lang="en-US" altLang="it-IT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US" altLang="it-IT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metropolitane</a:t>
            </a:r>
            <a:endParaRPr lang="en-US" altLang="it-IT" sz="18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 marL="742731" lvl="1" indent="-285750" algn="just">
              <a:spcAft>
                <a:spcPts val="1000"/>
              </a:spcAft>
              <a:buClr>
                <a:srgbClr val="CF1E24"/>
              </a:buClr>
              <a:buSzPct val="90000"/>
              <a:buFont typeface="Wingdings" panose="05000000000000000000" pitchFamily="2" charset="2"/>
              <a:buChar char="v"/>
              <a:defRPr/>
            </a:pPr>
            <a:r>
              <a:rPr lang="en-US" altLang="it-IT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Comunità</a:t>
            </a:r>
            <a:r>
              <a:rPr lang="en-US" altLang="it-IT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montane</a:t>
            </a:r>
          </a:p>
          <a:p>
            <a:pPr marL="1199731" lvl="2" indent="-285750" algn="just">
              <a:spcAft>
                <a:spcPts val="1000"/>
              </a:spcAft>
              <a:buClr>
                <a:srgbClr val="CF1E24"/>
              </a:buClr>
              <a:buSzPct val="90000"/>
              <a:buFont typeface="Wingdings" panose="05000000000000000000" pitchFamily="2" charset="2"/>
              <a:buChar char="v"/>
              <a:defRPr/>
            </a:pPr>
            <a:endParaRPr lang="en-US" altLang="it-IT" sz="18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 marL="285750" indent="-285750" algn="just">
              <a:spcAft>
                <a:spcPts val="1000"/>
              </a:spcAft>
              <a:buClr>
                <a:srgbClr val="CF1E24"/>
              </a:buClr>
              <a:buSzPct val="90000"/>
              <a:buFont typeface="Wingdings" panose="05000000000000000000" pitchFamily="2" charset="2"/>
              <a:buChar char="§"/>
              <a:defRPr/>
            </a:pPr>
            <a:endParaRPr lang="en-US" altLang="it-IT" sz="18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747673" y="4423439"/>
            <a:ext cx="406400" cy="273844"/>
          </a:xfrm>
        </p:spPr>
        <p:txBody>
          <a:bodyPr/>
          <a:lstStyle/>
          <a:p>
            <a:fld id="{28555E64-09E7-E944-8DB2-BD243D665CB3}" type="slidenum">
              <a:rPr lang="it-IT" smtClean="0"/>
              <a:pPr/>
              <a:t>3</a:t>
            </a:fld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154073" y="4645946"/>
            <a:ext cx="6402915" cy="193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  <a:spcAft>
                <a:spcPts val="600"/>
              </a:spcAft>
              <a:buClr>
                <a:srgbClr val="CF1E24"/>
              </a:buClr>
              <a:buSzPct val="90000"/>
              <a:defRPr/>
            </a:pPr>
            <a:r>
              <a:rPr lang="it-IT" altLang="it-IT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IV Convegno Nazionale di Contabilità pubblica </a:t>
            </a:r>
            <a:r>
              <a:rPr lang="en-US" altLang="it-IT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Venezia. 17 </a:t>
            </a:r>
            <a:r>
              <a:rPr lang="en-US" altLang="it-IT" sz="1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dicembre</a:t>
            </a:r>
            <a:r>
              <a:rPr lang="en-US" altLang="it-IT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2021</a:t>
            </a: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1162539" y="-1"/>
            <a:ext cx="8049193" cy="575734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8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pic>
        <p:nvPicPr>
          <p:cNvPr id="7" name="Immagin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56988" y="4728074"/>
            <a:ext cx="1358411" cy="23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nettore 1 7"/>
          <p:cNvCxnSpPr/>
          <p:nvPr/>
        </p:nvCxnSpPr>
        <p:spPr>
          <a:xfrm>
            <a:off x="1162540" y="4566327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1304925" y="133354"/>
            <a:ext cx="761047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2000" b="1" dirty="0" err="1">
                <a:solidFill>
                  <a:schemeClr val="bg1"/>
                </a:solidFill>
                <a:latin typeface="+mj-lt"/>
              </a:rPr>
              <a:t>L’utilizzo</a:t>
            </a:r>
            <a:r>
              <a:rPr lang="en-US" altLang="it-IT" sz="2000" b="1" dirty="0">
                <a:solidFill>
                  <a:schemeClr val="bg1"/>
                </a:solidFill>
                <a:latin typeface="+mj-lt"/>
              </a:rPr>
              <a:t> di BDAP in </a:t>
            </a:r>
            <a:r>
              <a:rPr lang="en-US" altLang="it-IT" sz="2000" b="1" dirty="0" err="1">
                <a:solidFill>
                  <a:schemeClr val="bg1"/>
                </a:solidFill>
                <a:latin typeface="+mj-lt"/>
              </a:rPr>
              <a:t>contabilità</a:t>
            </a:r>
            <a:r>
              <a:rPr lang="en-US" altLang="it-IT" sz="2000" b="1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altLang="it-IT" sz="2000" b="1" dirty="0" err="1">
                <a:solidFill>
                  <a:schemeClr val="bg1"/>
                </a:solidFill>
                <a:latin typeface="+mj-lt"/>
              </a:rPr>
              <a:t>nazionale</a:t>
            </a:r>
            <a:endParaRPr lang="it-IT" sz="2000" b="1" dirty="0">
              <a:solidFill>
                <a:schemeClr val="bg1"/>
              </a:solidFill>
            </a:endParaRPr>
          </a:p>
        </p:txBody>
      </p:sp>
      <p:sp>
        <p:nvSpPr>
          <p:cNvPr id="5" name="Parentesi graffa chiusa 4">
            <a:extLst>
              <a:ext uri="{FF2B5EF4-FFF2-40B4-BE49-F238E27FC236}">
                <a16:creationId xmlns:a16="http://schemas.microsoft.com/office/drawing/2014/main" id="{6395CFC4-5113-4A1B-8A66-56820C00927B}"/>
              </a:ext>
            </a:extLst>
          </p:cNvPr>
          <p:cNvSpPr/>
          <p:nvPr/>
        </p:nvSpPr>
        <p:spPr>
          <a:xfrm rot="5400000">
            <a:off x="6093553" y="-633261"/>
            <a:ext cx="411060" cy="4805852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Rettangolo con angoli arrotondati 8">
            <a:extLst>
              <a:ext uri="{FF2B5EF4-FFF2-40B4-BE49-F238E27FC236}">
                <a16:creationId xmlns:a16="http://schemas.microsoft.com/office/drawing/2014/main" id="{C5A7ADCB-0168-434E-9702-34886BBD177D}"/>
              </a:ext>
            </a:extLst>
          </p:cNvPr>
          <p:cNvSpPr/>
          <p:nvPr/>
        </p:nvSpPr>
        <p:spPr>
          <a:xfrm>
            <a:off x="5267070" y="2021551"/>
            <a:ext cx="2493734" cy="1098958"/>
          </a:xfrm>
          <a:prstGeom prst="roundRect">
            <a:avLst/>
          </a:prstGeom>
          <a:noFill/>
          <a:ln w="22225">
            <a:solidFill>
              <a:srgbClr val="CF1E2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Primo anno di stima 2019</a:t>
            </a:r>
          </a:p>
        </p:txBody>
      </p:sp>
    </p:spTree>
    <p:extLst>
      <p:ext uri="{BB962C8B-B14F-4D97-AF65-F5344CB8AC3E}">
        <p14:creationId xmlns:p14="http://schemas.microsoft.com/office/powerpoint/2010/main" val="3459418939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747673" y="4423439"/>
            <a:ext cx="406400" cy="273844"/>
          </a:xfrm>
        </p:spPr>
        <p:txBody>
          <a:bodyPr/>
          <a:lstStyle/>
          <a:p>
            <a:fld id="{28555E64-09E7-E944-8DB2-BD243D665CB3}" type="slidenum">
              <a:rPr lang="it-IT" smtClean="0"/>
              <a:pPr/>
              <a:t>4</a:t>
            </a:fld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154073" y="4645946"/>
            <a:ext cx="6402915" cy="193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  <a:spcAft>
                <a:spcPts val="600"/>
              </a:spcAft>
              <a:buClr>
                <a:srgbClr val="CF1E24"/>
              </a:buClr>
              <a:buSzPct val="90000"/>
              <a:defRPr/>
            </a:pPr>
            <a:r>
              <a:rPr lang="it-IT" altLang="it-IT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IV Convegno Nazionale di Contabilità pubblica </a:t>
            </a:r>
            <a:r>
              <a:rPr lang="en-US" altLang="it-IT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Venezia. 17 </a:t>
            </a:r>
            <a:r>
              <a:rPr lang="en-US" altLang="it-IT" sz="1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dicembre</a:t>
            </a:r>
            <a:r>
              <a:rPr lang="en-US" altLang="it-IT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2021</a:t>
            </a: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1162539" y="-1"/>
            <a:ext cx="8049193" cy="575734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8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pic>
        <p:nvPicPr>
          <p:cNvPr id="7" name="Immagin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56988" y="4728074"/>
            <a:ext cx="1358411" cy="23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nettore 1 7"/>
          <p:cNvCxnSpPr/>
          <p:nvPr/>
        </p:nvCxnSpPr>
        <p:spPr>
          <a:xfrm>
            <a:off x="1162540" y="4566327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1304925" y="133354"/>
            <a:ext cx="761047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it-IT" sz="2000" b="1" dirty="0">
                <a:solidFill>
                  <a:schemeClr val="bg1"/>
                </a:solidFill>
              </a:rPr>
              <a:t>Le fonti statistiche degli enti locali</a:t>
            </a:r>
            <a:endParaRPr lang="it-IT" sz="2000" dirty="0">
              <a:solidFill>
                <a:schemeClr val="bg1"/>
              </a:solidFill>
            </a:endParaRPr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4630606"/>
              </p:ext>
            </p:extLst>
          </p:nvPr>
        </p:nvGraphicFramePr>
        <p:xfrm>
          <a:off x="1162540" y="613778"/>
          <a:ext cx="7761328" cy="4464195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15341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967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02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01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1820">
                <a:tc>
                  <a:txBody>
                    <a:bodyPr/>
                    <a:lstStyle/>
                    <a:p>
                      <a:r>
                        <a:rPr lang="en-US" sz="1400" dirty="0" err="1"/>
                        <a:t>Ente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Fonte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Fornitore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Anno di </a:t>
                      </a:r>
                      <a:r>
                        <a:rPr lang="en-US" sz="1400" dirty="0" err="1"/>
                        <a:t>riferimento</a:t>
                      </a:r>
                      <a:r>
                        <a:rPr lang="en-US" sz="1400" dirty="0"/>
                        <a:t>/</a:t>
                      </a:r>
                    </a:p>
                    <a:p>
                      <a:pPr algn="ctr"/>
                      <a:r>
                        <a:rPr lang="en-US" sz="1400" dirty="0" err="1"/>
                        <a:t>disponibilità</a:t>
                      </a:r>
                      <a:endParaRPr lang="it-IT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6741">
                <a:tc>
                  <a:txBody>
                    <a:bodyPr/>
                    <a:lstStyle/>
                    <a:p>
                      <a:r>
                        <a:rPr lang="en-US" sz="1400" dirty="0" err="1"/>
                        <a:t>Regioni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Bilanci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consuntivi</a:t>
                      </a:r>
                      <a:r>
                        <a:rPr lang="en-US" sz="1400" baseline="0" dirty="0"/>
                        <a:t> </a:t>
                      </a:r>
                      <a:r>
                        <a:rPr lang="en-US" sz="1400" baseline="0" dirty="0" err="1"/>
                        <a:t>della</a:t>
                      </a:r>
                      <a:r>
                        <a:rPr lang="en-US" sz="1400" baseline="0" dirty="0"/>
                        <a:t> </a:t>
                      </a:r>
                      <a:r>
                        <a:rPr lang="en-US" sz="1400" baseline="0" dirty="0" err="1"/>
                        <a:t>amminstrazioni</a:t>
                      </a:r>
                      <a:r>
                        <a:rPr lang="en-US" sz="1400" baseline="0" dirty="0"/>
                        <a:t> </a:t>
                      </a:r>
                      <a:r>
                        <a:rPr lang="en-US" sz="1400" baseline="0" dirty="0" err="1"/>
                        <a:t>regionali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ISTAT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T/T+2</a:t>
                      </a:r>
                      <a:endParaRPr lang="it-IT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8933">
                <a:tc>
                  <a:txBody>
                    <a:bodyPr/>
                    <a:lstStyle/>
                    <a:p>
                      <a:r>
                        <a:rPr lang="en-US" sz="1400" dirty="0"/>
                        <a:t>Province e </a:t>
                      </a:r>
                      <a:r>
                        <a:rPr lang="en-US" sz="1400" dirty="0" err="1"/>
                        <a:t>città</a:t>
                      </a:r>
                      <a:r>
                        <a:rPr lang="en-US" sz="1400" dirty="0"/>
                        <a:t>  </a:t>
                      </a:r>
                      <a:r>
                        <a:rPr lang="en-US" sz="1400" dirty="0" err="1"/>
                        <a:t>metropolitane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Certificato</a:t>
                      </a:r>
                      <a:r>
                        <a:rPr lang="en-US" sz="1400" baseline="0" dirty="0"/>
                        <a:t> del </a:t>
                      </a:r>
                      <a:r>
                        <a:rPr lang="en-US" sz="1400" baseline="0" dirty="0" err="1"/>
                        <a:t>rendiconto</a:t>
                      </a:r>
                      <a:r>
                        <a:rPr lang="en-US" sz="1400" baseline="0" dirty="0"/>
                        <a:t> di </a:t>
                      </a:r>
                      <a:r>
                        <a:rPr lang="en-US" sz="1400" baseline="0" dirty="0" err="1"/>
                        <a:t>bilancio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Ministero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Interno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T/T+2</a:t>
                      </a:r>
                      <a:endParaRPr lang="it-IT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8933">
                <a:tc>
                  <a:txBody>
                    <a:bodyPr/>
                    <a:lstStyle/>
                    <a:p>
                      <a:r>
                        <a:rPr lang="en-US" sz="1400" dirty="0" err="1"/>
                        <a:t>Comuni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Certificato</a:t>
                      </a:r>
                      <a:r>
                        <a:rPr lang="en-US" sz="1400" baseline="0" dirty="0"/>
                        <a:t> del </a:t>
                      </a:r>
                      <a:r>
                        <a:rPr lang="en-US" sz="1400" baseline="0" dirty="0" err="1"/>
                        <a:t>rendiconto</a:t>
                      </a:r>
                      <a:r>
                        <a:rPr lang="en-US" sz="1400" baseline="0" dirty="0"/>
                        <a:t> di </a:t>
                      </a:r>
                      <a:r>
                        <a:rPr lang="en-US" sz="1400" baseline="0" dirty="0" err="1"/>
                        <a:t>bilancio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Ministero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Interno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T/T+2</a:t>
                      </a:r>
                      <a:endParaRPr lang="it-IT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8933">
                <a:tc>
                  <a:txBody>
                    <a:bodyPr/>
                    <a:lstStyle/>
                    <a:p>
                      <a:r>
                        <a:rPr lang="en-US" sz="1400" dirty="0" err="1"/>
                        <a:t>Unioni</a:t>
                      </a:r>
                      <a:r>
                        <a:rPr lang="en-US" sz="1400" dirty="0"/>
                        <a:t> di </a:t>
                      </a:r>
                      <a:r>
                        <a:rPr lang="en-US" sz="1400" dirty="0" err="1"/>
                        <a:t>Comuni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Certificato</a:t>
                      </a:r>
                      <a:r>
                        <a:rPr lang="en-US" sz="1400" baseline="0" dirty="0"/>
                        <a:t> del </a:t>
                      </a:r>
                      <a:r>
                        <a:rPr lang="en-US" sz="1400" baseline="0" dirty="0" err="1"/>
                        <a:t>rendiconto</a:t>
                      </a:r>
                      <a:r>
                        <a:rPr lang="en-US" sz="1400" baseline="0" dirty="0"/>
                        <a:t> di </a:t>
                      </a:r>
                      <a:r>
                        <a:rPr lang="en-US" sz="1400" baseline="0" dirty="0" err="1"/>
                        <a:t>bilancio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Ministero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Interno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T/T+2</a:t>
                      </a:r>
                      <a:endParaRPr lang="it-IT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8933">
                <a:tc>
                  <a:txBody>
                    <a:bodyPr/>
                    <a:lstStyle/>
                    <a:p>
                      <a:r>
                        <a:rPr lang="en-US" sz="1400" dirty="0" err="1"/>
                        <a:t>Comunità</a:t>
                      </a:r>
                      <a:r>
                        <a:rPr lang="en-US" sz="1400" dirty="0"/>
                        <a:t> montane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Certificato</a:t>
                      </a:r>
                      <a:r>
                        <a:rPr lang="en-US" sz="1400" baseline="0" dirty="0"/>
                        <a:t> del </a:t>
                      </a:r>
                      <a:r>
                        <a:rPr lang="en-US" sz="1400" baseline="0" dirty="0" err="1"/>
                        <a:t>rendiconto</a:t>
                      </a:r>
                      <a:r>
                        <a:rPr lang="en-US" sz="1400" baseline="0" dirty="0"/>
                        <a:t> di </a:t>
                      </a:r>
                      <a:r>
                        <a:rPr lang="en-US" sz="1400" baseline="0" dirty="0" err="1"/>
                        <a:t>bilancio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Ministero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Interno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T/T+2</a:t>
                      </a:r>
                      <a:endParaRPr lang="it-IT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3694">
                <a:tc>
                  <a:txBody>
                    <a:bodyPr/>
                    <a:lstStyle/>
                    <a:p>
                      <a:pPr marL="0" marR="0" lvl="0" indent="0" algn="l" defTabSz="4569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/>
                        <a:t>Camere</a:t>
                      </a:r>
                      <a:r>
                        <a:rPr lang="en-US" sz="1400" dirty="0"/>
                        <a:t> di </a:t>
                      </a:r>
                      <a:r>
                        <a:rPr lang="en-US" sz="1400" dirty="0" err="1"/>
                        <a:t>Commercio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Conti </a:t>
                      </a:r>
                      <a:r>
                        <a:rPr lang="en-US" sz="1400" dirty="0" err="1"/>
                        <a:t>economici</a:t>
                      </a:r>
                      <a:r>
                        <a:rPr lang="en-US" sz="1400" dirty="0"/>
                        <a:t> e </a:t>
                      </a:r>
                      <a:r>
                        <a:rPr lang="en-US" sz="1400" dirty="0" err="1"/>
                        <a:t>Stati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Patrimoniali</a:t>
                      </a:r>
                      <a:r>
                        <a:rPr lang="en-US" sz="1400" dirty="0"/>
                        <a:t> CCIIAA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ISTAT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T/T+1</a:t>
                      </a:r>
                      <a:endParaRPr lang="it-IT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5843">
                <a:tc>
                  <a:txBody>
                    <a:bodyPr/>
                    <a:lstStyle/>
                    <a:p>
                      <a:r>
                        <a:rPr lang="en-US" sz="1400" dirty="0" err="1"/>
                        <a:t>Università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Bilanci</a:t>
                      </a:r>
                      <a:r>
                        <a:rPr lang="en-US" sz="1400" dirty="0"/>
                        <a:t> di </a:t>
                      </a:r>
                      <a:r>
                        <a:rPr lang="en-US" sz="1400" dirty="0" err="1"/>
                        <a:t>esercizio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MIUR-CINECA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T/T+2</a:t>
                      </a:r>
                      <a:endParaRPr lang="it-IT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24004">
                <a:tc>
                  <a:txBody>
                    <a:bodyPr/>
                    <a:lstStyle/>
                    <a:p>
                      <a:r>
                        <a:rPr lang="en-US" sz="1400" dirty="0" err="1"/>
                        <a:t>Altre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unità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locali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Rilevazione</a:t>
                      </a:r>
                      <a:r>
                        <a:rPr lang="en-US" sz="1400" baseline="0" dirty="0"/>
                        <a:t> </a:t>
                      </a:r>
                      <a:r>
                        <a:rPr lang="en-US" sz="1400" baseline="0" dirty="0" err="1"/>
                        <a:t>bilanci</a:t>
                      </a:r>
                      <a:r>
                        <a:rPr lang="en-US" sz="1400" baseline="0" dirty="0"/>
                        <a:t> di </a:t>
                      </a:r>
                      <a:r>
                        <a:rPr lang="en-US" sz="1400" baseline="0" dirty="0" err="1"/>
                        <a:t>esercizio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ISTAT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T/T+2</a:t>
                      </a:r>
                      <a:endParaRPr lang="it-IT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11" name="Tabel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2743318"/>
              </p:ext>
            </p:extLst>
          </p:nvPr>
        </p:nvGraphicFramePr>
        <p:xfrm>
          <a:off x="1154071" y="1835222"/>
          <a:ext cx="7761328" cy="20375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990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937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37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47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87105">
                <a:tc>
                  <a:txBody>
                    <a:bodyPr/>
                    <a:lstStyle/>
                    <a:p>
                      <a:r>
                        <a:rPr lang="en-US" sz="1400" dirty="0"/>
                        <a:t>Province e </a:t>
                      </a:r>
                      <a:r>
                        <a:rPr lang="en-US" sz="1400" dirty="0" err="1"/>
                        <a:t>città</a:t>
                      </a:r>
                      <a:r>
                        <a:rPr lang="en-US" sz="1400" dirty="0"/>
                        <a:t> </a:t>
                      </a:r>
                      <a:r>
                        <a:rPr lang="en-US" sz="1400" baseline="0" dirty="0"/>
                        <a:t> </a:t>
                      </a:r>
                      <a:r>
                        <a:rPr lang="en-US" sz="1400" baseline="0" dirty="0" err="1"/>
                        <a:t>metropolitane</a:t>
                      </a:r>
                      <a:endParaRPr lang="it-IT" sz="1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BDAP</a:t>
                      </a:r>
                      <a:endParaRPr lang="it-IT" sz="1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RGS</a:t>
                      </a:r>
                      <a:endParaRPr lang="it-IT" sz="1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6981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T/T+1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3498">
                <a:tc>
                  <a:txBody>
                    <a:bodyPr/>
                    <a:lstStyle/>
                    <a:p>
                      <a:r>
                        <a:rPr lang="en-US" sz="1400" dirty="0" err="1"/>
                        <a:t>Comuni</a:t>
                      </a:r>
                      <a:endParaRPr lang="it-IT" sz="1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BDAP</a:t>
                      </a:r>
                      <a:endParaRPr lang="it-IT" sz="1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RGS</a:t>
                      </a:r>
                      <a:endParaRPr lang="it-IT" sz="1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6981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T/T+1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3498">
                <a:tc>
                  <a:txBody>
                    <a:bodyPr/>
                    <a:lstStyle/>
                    <a:p>
                      <a:r>
                        <a:rPr lang="en-US" sz="1400" dirty="0" err="1"/>
                        <a:t>Unioni</a:t>
                      </a:r>
                      <a:r>
                        <a:rPr lang="en-US" sz="1400" dirty="0"/>
                        <a:t> di </a:t>
                      </a:r>
                      <a:r>
                        <a:rPr lang="en-US" sz="1400" dirty="0" err="1"/>
                        <a:t>Comuni</a:t>
                      </a:r>
                      <a:endParaRPr lang="it-IT" sz="1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BDAP</a:t>
                      </a:r>
                      <a:endParaRPr lang="it-IT" sz="1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RGS</a:t>
                      </a:r>
                      <a:endParaRPr lang="it-IT" sz="1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6981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T/T+1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3498">
                <a:tc>
                  <a:txBody>
                    <a:bodyPr/>
                    <a:lstStyle/>
                    <a:p>
                      <a:r>
                        <a:rPr lang="en-US" sz="1400" dirty="0" err="1"/>
                        <a:t>Comunità</a:t>
                      </a:r>
                      <a:r>
                        <a:rPr lang="en-US" sz="1400" dirty="0"/>
                        <a:t> montane</a:t>
                      </a:r>
                      <a:endParaRPr lang="it-IT" sz="1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BDAP</a:t>
                      </a:r>
                      <a:endParaRPr lang="it-IT" sz="1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RGS</a:t>
                      </a:r>
                      <a:endParaRPr lang="it-IT" sz="1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6981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T/T+1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1640459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914402" y="709088"/>
            <a:ext cx="3261358" cy="235449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5750" indent="-285750" algn="just">
              <a:spcAft>
                <a:spcPts val="1000"/>
              </a:spcAft>
              <a:buClr>
                <a:srgbClr val="CF1E24"/>
              </a:buClr>
              <a:buSzPct val="90000"/>
              <a:buFont typeface="Wingdings" panose="05000000000000000000" pitchFamily="2" charset="2"/>
              <a:buChar char="§"/>
              <a:defRPr/>
            </a:pPr>
            <a:r>
              <a:rPr lang="en-US" altLang="it-IT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Protocollo</a:t>
            </a:r>
            <a:r>
              <a:rPr lang="en-US" altLang="it-IT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di Intesa ISTAT- RGS per </a:t>
            </a:r>
            <a:r>
              <a:rPr lang="en-US" altLang="it-IT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l’acquisizione</a:t>
            </a:r>
            <a:r>
              <a:rPr lang="en-US" altLang="it-IT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US" altLang="it-IT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dei</a:t>
            </a:r>
            <a:r>
              <a:rPr lang="en-US" altLang="it-IT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US" altLang="it-IT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dati</a:t>
            </a:r>
            <a:r>
              <a:rPr lang="en-US" altLang="it-IT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US" altLang="it-IT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BDAP</a:t>
            </a:r>
            <a:r>
              <a:rPr lang="en-US" altLang="it-IT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per le </a:t>
            </a:r>
            <a:r>
              <a:rPr lang="en-US" altLang="it-IT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amministrazioni</a:t>
            </a:r>
            <a:r>
              <a:rPr lang="en-US" altLang="it-IT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US" altLang="it-IT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locali</a:t>
            </a:r>
            <a:endParaRPr lang="en-US" altLang="it-IT" sz="16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 marL="285750" indent="-285750" algn="just">
              <a:spcAft>
                <a:spcPts val="1000"/>
              </a:spcAft>
              <a:buClr>
                <a:srgbClr val="CF1E24"/>
              </a:buClr>
              <a:buSzPct val="90000"/>
              <a:buFont typeface="Wingdings" panose="05000000000000000000" pitchFamily="2" charset="2"/>
              <a:buChar char="§"/>
              <a:defRPr/>
            </a:pPr>
            <a:r>
              <a:rPr lang="en-US" altLang="it-IT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Le </a:t>
            </a:r>
            <a:r>
              <a:rPr lang="en-US" altLang="it-IT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informazioni</a:t>
            </a:r>
            <a:r>
              <a:rPr lang="en-US" altLang="it-IT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US" altLang="it-IT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sono</a:t>
            </a:r>
            <a:r>
              <a:rPr lang="en-US" altLang="it-IT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US" altLang="it-IT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trasmesse</a:t>
            </a:r>
            <a:r>
              <a:rPr lang="en-US" altLang="it-IT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a cadenza </a:t>
            </a:r>
            <a:r>
              <a:rPr lang="en-US" altLang="it-IT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regolare</a:t>
            </a:r>
            <a:endParaRPr lang="en-US" altLang="it-IT" sz="16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 marL="742731" lvl="1" indent="-285750" algn="just">
              <a:lnSpc>
                <a:spcPct val="150000"/>
              </a:lnSpc>
              <a:spcAft>
                <a:spcPts val="1000"/>
              </a:spcAft>
              <a:buClr>
                <a:srgbClr val="CF1E24"/>
              </a:buClr>
              <a:buSzPct val="90000"/>
              <a:buFont typeface="Wingdings" panose="05000000000000000000" pitchFamily="2" charset="2"/>
              <a:buChar char="q"/>
              <a:defRPr/>
            </a:pPr>
            <a:r>
              <a:rPr lang="it-IT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Dati Contabili Analitici (DCA)</a:t>
            </a:r>
          </a:p>
          <a:p>
            <a:pPr marL="742731" lvl="1" indent="-285750" algn="just">
              <a:lnSpc>
                <a:spcPct val="150000"/>
              </a:lnSpc>
              <a:spcAft>
                <a:spcPts val="1000"/>
              </a:spcAft>
              <a:buClr>
                <a:srgbClr val="CF1E24"/>
              </a:buClr>
              <a:buSzPct val="90000"/>
              <a:buFont typeface="Wingdings" panose="05000000000000000000" pitchFamily="2" charset="2"/>
              <a:buChar char="q"/>
              <a:defRPr/>
            </a:pPr>
            <a:r>
              <a:rPr lang="it-IT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Schemi di bilancio (SDB)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603739" y="4640317"/>
            <a:ext cx="406400" cy="273844"/>
          </a:xfrm>
        </p:spPr>
        <p:txBody>
          <a:bodyPr/>
          <a:lstStyle/>
          <a:p>
            <a:fld id="{28555E64-09E7-E944-8DB2-BD243D665CB3}" type="slidenum">
              <a:rPr lang="it-IT" smtClean="0"/>
              <a:pPr/>
              <a:t>5</a:t>
            </a:fld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154073" y="4645946"/>
            <a:ext cx="6402915" cy="193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  <a:spcAft>
                <a:spcPts val="600"/>
              </a:spcAft>
              <a:buClr>
                <a:srgbClr val="CF1E24"/>
              </a:buClr>
              <a:buSzPct val="90000"/>
              <a:defRPr/>
            </a:pPr>
            <a:r>
              <a:rPr lang="it-IT" altLang="it-IT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IV Convegno Nazionale di Contabilità pubblica</a:t>
            </a:r>
            <a:r>
              <a:rPr lang="en-US" altLang="it-IT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16-17 </a:t>
            </a:r>
            <a:r>
              <a:rPr lang="en-US" altLang="it-IT" sz="1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dicembre</a:t>
            </a:r>
            <a:r>
              <a:rPr lang="en-US" altLang="it-IT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2021 </a:t>
            </a:r>
            <a:endParaRPr lang="it-IT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1162539" y="-1"/>
            <a:ext cx="8049193" cy="575734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8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pic>
        <p:nvPicPr>
          <p:cNvPr id="7" name="Immagin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56988" y="4728074"/>
            <a:ext cx="1358411" cy="23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nettore 1 7"/>
          <p:cNvCxnSpPr/>
          <p:nvPr/>
        </p:nvCxnSpPr>
        <p:spPr>
          <a:xfrm>
            <a:off x="1162540" y="4566327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1304925" y="133354"/>
            <a:ext cx="761047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altLang="it-IT" sz="2000" b="1" dirty="0">
                <a:solidFill>
                  <a:schemeClr val="bg1"/>
                </a:solidFill>
                <a:latin typeface="+mj-lt"/>
              </a:rPr>
              <a:t>La fornitura dei dati</a:t>
            </a:r>
            <a:endParaRPr lang="it-IT" sz="2000" b="1" dirty="0">
              <a:solidFill>
                <a:schemeClr val="bg1"/>
              </a:solidFill>
            </a:endParaRPr>
          </a:p>
        </p:txBody>
      </p:sp>
      <p:graphicFrame>
        <p:nvGraphicFramePr>
          <p:cNvPr id="9" name="Tabel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5153606"/>
              </p:ext>
            </p:extLst>
          </p:nvPr>
        </p:nvGraphicFramePr>
        <p:xfrm>
          <a:off x="4343014" y="809344"/>
          <a:ext cx="4671060" cy="3006036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1557020">
                  <a:extLst>
                    <a:ext uri="{9D8B030D-6E8A-4147-A177-3AD203B41FA5}">
                      <a16:colId xmlns:a16="http://schemas.microsoft.com/office/drawing/2014/main" val="3445432295"/>
                    </a:ext>
                  </a:extLst>
                </a:gridCol>
                <a:gridCol w="1557020">
                  <a:extLst>
                    <a:ext uri="{9D8B030D-6E8A-4147-A177-3AD203B41FA5}">
                      <a16:colId xmlns:a16="http://schemas.microsoft.com/office/drawing/2014/main" val="3042204194"/>
                    </a:ext>
                  </a:extLst>
                </a:gridCol>
                <a:gridCol w="1557020">
                  <a:extLst>
                    <a:ext uri="{9D8B030D-6E8A-4147-A177-3AD203B41FA5}">
                      <a16:colId xmlns:a16="http://schemas.microsoft.com/office/drawing/2014/main" val="2854541847"/>
                    </a:ext>
                  </a:extLst>
                </a:gridCol>
              </a:tblGrid>
              <a:tr h="335349"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Download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Anno di riferimento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Mese – anno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1351025"/>
                  </a:ext>
                </a:extLst>
              </a:tr>
              <a:tr h="2652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</a:t>
                      </a:r>
                      <a:endParaRPr lang="it-IT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2018</a:t>
                      </a:r>
                      <a:endParaRPr lang="it-IT" sz="11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07/2019</a:t>
                      </a:r>
                      <a:endParaRPr lang="it-IT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54928646"/>
                  </a:ext>
                </a:extLst>
              </a:tr>
              <a:tr h="2210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II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2018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09/2019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14873379"/>
                  </a:ext>
                </a:extLst>
              </a:tr>
              <a:tr h="2572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III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2018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12/2019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47500438"/>
                  </a:ext>
                </a:extLst>
              </a:tr>
              <a:tr h="2067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IV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2018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1/2020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09082509"/>
                  </a:ext>
                </a:extLst>
              </a:tr>
              <a:tr h="2411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2018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5/2020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84984859"/>
                  </a:ext>
                </a:extLst>
              </a:tr>
              <a:tr h="2342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2019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7/2020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27759545"/>
                  </a:ext>
                </a:extLst>
              </a:tr>
              <a:tr h="2411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II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2019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9/2020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37702244"/>
                  </a:ext>
                </a:extLst>
              </a:tr>
              <a:tr h="2549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III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2019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10/2020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6580666"/>
                  </a:ext>
                </a:extLst>
              </a:tr>
              <a:tr h="2526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IV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2019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12/2020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21516521"/>
                  </a:ext>
                </a:extLst>
              </a:tr>
              <a:tr h="2976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2019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1/2021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06828935"/>
                  </a:ext>
                </a:extLst>
              </a:tr>
              <a:tr h="198483">
                <a:tc>
                  <a:txBody>
                    <a:bodyPr/>
                    <a:lstStyle/>
                    <a:p>
                      <a:pPr marL="0" algn="ctr" defTabSz="456981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VI</a:t>
                      </a:r>
                      <a:endParaRPr lang="it-IT" sz="1000" b="1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2019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5/2021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5" name="Rettangolo 4">
            <a:extLst>
              <a:ext uri="{FF2B5EF4-FFF2-40B4-BE49-F238E27FC236}">
                <a16:creationId xmlns:a16="http://schemas.microsoft.com/office/drawing/2014/main" id="{7ECF5E81-2EFA-4353-8562-A174F036AB2B}"/>
              </a:ext>
            </a:extLst>
          </p:cNvPr>
          <p:cNvSpPr/>
          <p:nvPr/>
        </p:nvSpPr>
        <p:spPr>
          <a:xfrm>
            <a:off x="4316275" y="3003934"/>
            <a:ext cx="4599124" cy="475471"/>
          </a:xfrm>
          <a:prstGeom prst="rect">
            <a:avLst/>
          </a:prstGeom>
          <a:noFill/>
          <a:ln w="34925">
            <a:solidFill>
              <a:srgbClr val="AE102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9777869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1154073" y="932463"/>
            <a:ext cx="7431988" cy="31393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5750" indent="-285750" algn="just">
              <a:spcAft>
                <a:spcPts val="1000"/>
              </a:spcAft>
              <a:buClr>
                <a:srgbClr val="CF1E24"/>
              </a:buClr>
              <a:buSzPct val="90000"/>
              <a:buFont typeface="Wingdings" panose="05000000000000000000" pitchFamily="2" charset="2"/>
              <a:buChar char="q"/>
              <a:defRPr/>
            </a:pPr>
            <a:r>
              <a:rPr lang="en-US" altLang="it-IT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Copertura</a:t>
            </a:r>
            <a:r>
              <a:rPr lang="en-US" altLang="it-I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(% </a:t>
            </a:r>
            <a:r>
              <a:rPr lang="en-US" altLang="it-IT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enti</a:t>
            </a:r>
            <a:r>
              <a:rPr lang="en-US" altLang="it-I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US" altLang="it-IT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rispondenti</a:t>
            </a:r>
            <a:r>
              <a:rPr lang="en-US" altLang="it-I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)</a:t>
            </a:r>
          </a:p>
          <a:p>
            <a:pPr marL="285750" indent="-285750" algn="just">
              <a:spcAft>
                <a:spcPts val="1000"/>
              </a:spcAft>
              <a:buClr>
                <a:srgbClr val="CF1E24"/>
              </a:buClr>
              <a:buSzPct val="90000"/>
              <a:buFont typeface="Wingdings" panose="05000000000000000000" pitchFamily="2" charset="2"/>
              <a:buChar char="q"/>
              <a:defRPr/>
            </a:pPr>
            <a:r>
              <a:rPr lang="en-US" altLang="it-IT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Coerenza</a:t>
            </a:r>
            <a:r>
              <a:rPr lang="en-US" altLang="it-I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interna (</a:t>
            </a:r>
            <a:r>
              <a:rPr lang="en-US" altLang="it-IT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tra</a:t>
            </a:r>
            <a:r>
              <a:rPr lang="en-US" altLang="it-I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SDB e </a:t>
            </a:r>
            <a:r>
              <a:rPr lang="en-US" altLang="it-IT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tra</a:t>
            </a:r>
            <a:r>
              <a:rPr lang="en-US" altLang="it-I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SDB e DCA, M&amp;P/</a:t>
            </a:r>
            <a:r>
              <a:rPr lang="en-US" altLang="it-IT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Cofog</a:t>
            </a:r>
            <a:r>
              <a:rPr lang="en-US" altLang="it-I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)</a:t>
            </a:r>
          </a:p>
          <a:p>
            <a:pPr marL="285750" indent="-285750" algn="just">
              <a:spcAft>
                <a:spcPts val="1000"/>
              </a:spcAft>
              <a:buClr>
                <a:srgbClr val="CF1E24"/>
              </a:buClr>
              <a:buSzPct val="90000"/>
              <a:buFont typeface="Wingdings" panose="05000000000000000000" pitchFamily="2" charset="2"/>
              <a:buChar char="q"/>
              <a:defRPr/>
            </a:pPr>
            <a:r>
              <a:rPr lang="en-US" altLang="it-IT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Coerenza</a:t>
            </a:r>
            <a:r>
              <a:rPr lang="en-US" altLang="it-I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US" altLang="it-IT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esterna</a:t>
            </a:r>
            <a:endParaRPr lang="en-US" altLang="it-IT" sz="20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 marL="285750" indent="-285750" algn="just">
              <a:spcAft>
                <a:spcPts val="1000"/>
              </a:spcAft>
              <a:buClr>
                <a:srgbClr val="CF1E24"/>
              </a:buClr>
              <a:buSzPct val="90000"/>
              <a:buFont typeface="Wingdings" panose="05000000000000000000" pitchFamily="2" charset="2"/>
              <a:buChar char="q"/>
              <a:defRPr/>
            </a:pPr>
            <a:endParaRPr lang="en-US" altLang="it-IT" sz="20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 marL="285750" indent="-285750" algn="just">
              <a:spcAft>
                <a:spcPts val="1000"/>
              </a:spcAft>
              <a:buClr>
                <a:srgbClr val="CF1E24"/>
              </a:buClr>
              <a:buSzPct val="90000"/>
              <a:buFont typeface="Wingdings" panose="05000000000000000000" pitchFamily="2" charset="2"/>
              <a:buChar char="q"/>
              <a:defRPr/>
            </a:pPr>
            <a:endParaRPr lang="en-US" altLang="it-IT" sz="20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 marL="285750" indent="-285750" algn="just">
              <a:spcAft>
                <a:spcPts val="1000"/>
              </a:spcAft>
              <a:buClr>
                <a:srgbClr val="CF1E24"/>
              </a:buClr>
              <a:buSzPct val="90000"/>
              <a:buFont typeface="Wingdings" panose="05000000000000000000" pitchFamily="2" charset="2"/>
              <a:buChar char="§"/>
              <a:defRPr/>
            </a:pPr>
            <a:r>
              <a:rPr lang="en-US" altLang="it-IT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Le </a:t>
            </a:r>
            <a:r>
              <a:rPr lang="en-US" altLang="it-IT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eventuali</a:t>
            </a:r>
            <a:r>
              <a:rPr lang="en-US" altLang="it-IT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US" altLang="it-IT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criticità</a:t>
            </a:r>
            <a:r>
              <a:rPr lang="en-US" altLang="it-IT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US" altLang="it-IT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che</a:t>
            </a:r>
            <a:r>
              <a:rPr lang="en-US" altLang="it-IT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US" altLang="it-IT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emergono</a:t>
            </a:r>
            <a:r>
              <a:rPr lang="en-US" altLang="it-IT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dal </a:t>
            </a:r>
            <a:r>
              <a:rPr lang="en-US" altLang="it-IT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sistema</a:t>
            </a:r>
            <a:r>
              <a:rPr lang="en-US" altLang="it-IT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US" altLang="it-IT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dei</a:t>
            </a:r>
            <a:r>
              <a:rPr lang="en-US" altLang="it-IT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US" altLang="it-IT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controlli</a:t>
            </a:r>
            <a:r>
              <a:rPr lang="en-US" altLang="it-IT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di </a:t>
            </a:r>
            <a:r>
              <a:rPr lang="en-US" altLang="it-IT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qualità</a:t>
            </a:r>
            <a:r>
              <a:rPr lang="en-US" altLang="it-IT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US" altLang="it-IT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vengono</a:t>
            </a:r>
            <a:r>
              <a:rPr lang="en-US" altLang="it-IT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US" altLang="it-IT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sanate</a:t>
            </a:r>
            <a:r>
              <a:rPr lang="en-US" altLang="it-IT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con procedure </a:t>
            </a:r>
            <a:r>
              <a:rPr lang="en-US" altLang="it-IT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statistiche</a:t>
            </a:r>
            <a:endParaRPr lang="en-US" altLang="it-IT" sz="18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 lvl="8" algn="just"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sym typeface="Wingdings" panose="05000000000000000000" pitchFamily="2" charset="2"/>
              </a:rPr>
              <a:t>	</a:t>
            </a:r>
            <a:r>
              <a:rPr lang="en-US" altLang="it-IT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sym typeface="Wingdings" panose="05000000000000000000" pitchFamily="2" charset="2"/>
              </a:rPr>
              <a:t>riporto</a:t>
            </a:r>
            <a:r>
              <a:rPr lang="en-US" altLang="it-IT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sym typeface="Wingdings" panose="05000000000000000000" pitchFamily="2" charset="2"/>
              </a:rPr>
              <a:t> </a:t>
            </a:r>
            <a:r>
              <a:rPr lang="en-US" altLang="it-IT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sym typeface="Wingdings" panose="05000000000000000000" pitchFamily="2" charset="2"/>
              </a:rPr>
              <a:t>all’universo</a:t>
            </a:r>
            <a:endParaRPr lang="en-US" altLang="it-IT" sz="16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603739" y="4640317"/>
            <a:ext cx="406400" cy="273844"/>
          </a:xfrm>
        </p:spPr>
        <p:txBody>
          <a:bodyPr/>
          <a:lstStyle/>
          <a:p>
            <a:fld id="{28555E64-09E7-E944-8DB2-BD243D665CB3}" type="slidenum">
              <a:rPr lang="it-IT" smtClean="0"/>
              <a:pPr/>
              <a:t>6</a:t>
            </a:fld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154073" y="4645946"/>
            <a:ext cx="6402915" cy="193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  <a:spcAft>
                <a:spcPts val="600"/>
              </a:spcAft>
              <a:buClr>
                <a:srgbClr val="CF1E24"/>
              </a:buClr>
              <a:buSzPct val="90000"/>
              <a:defRPr/>
            </a:pPr>
            <a:r>
              <a:rPr lang="it-IT" altLang="it-IT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IV Convegno Nazionale di Contabilità pubblica</a:t>
            </a:r>
            <a:r>
              <a:rPr lang="en-US" altLang="it-IT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16-17 </a:t>
            </a:r>
            <a:r>
              <a:rPr lang="en-US" altLang="it-IT" sz="1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dicembre</a:t>
            </a:r>
            <a:r>
              <a:rPr lang="en-US" altLang="it-IT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2021 </a:t>
            </a:r>
            <a:endParaRPr lang="it-IT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1162539" y="-1"/>
            <a:ext cx="8049193" cy="575734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8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pic>
        <p:nvPicPr>
          <p:cNvPr id="7" name="Immagin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56988" y="4728074"/>
            <a:ext cx="1358411" cy="23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nettore 1 7"/>
          <p:cNvCxnSpPr/>
          <p:nvPr/>
        </p:nvCxnSpPr>
        <p:spPr>
          <a:xfrm>
            <a:off x="1162540" y="4566327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1304925" y="133354"/>
            <a:ext cx="761047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altLang="it-IT" sz="2000" b="1" dirty="0">
                <a:solidFill>
                  <a:schemeClr val="bg1"/>
                </a:solidFill>
                <a:latin typeface="+mj-lt"/>
              </a:rPr>
              <a:t>La fornitura dei dati: i controlli di qualità</a:t>
            </a:r>
            <a:endParaRPr lang="it-IT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2783037"/>
      </p:ext>
    </p:extLst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603739" y="4640317"/>
            <a:ext cx="406400" cy="273844"/>
          </a:xfrm>
        </p:spPr>
        <p:txBody>
          <a:bodyPr/>
          <a:lstStyle/>
          <a:p>
            <a:fld id="{28555E64-09E7-E944-8DB2-BD243D665CB3}" type="slidenum">
              <a:rPr lang="it-IT" smtClean="0"/>
              <a:pPr/>
              <a:t>7</a:t>
            </a:fld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154073" y="4645946"/>
            <a:ext cx="6402915" cy="193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  <a:spcAft>
                <a:spcPts val="600"/>
              </a:spcAft>
              <a:buClr>
                <a:srgbClr val="CF1E24"/>
              </a:buClr>
              <a:buSzPct val="90000"/>
              <a:defRPr/>
            </a:pPr>
            <a:r>
              <a:rPr lang="it-IT" altLang="it-IT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IV Convegno Nazionale di Contabilità pubblica</a:t>
            </a:r>
            <a:r>
              <a:rPr lang="en-US" altLang="it-IT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16-17 </a:t>
            </a:r>
            <a:r>
              <a:rPr lang="en-US" altLang="it-IT" sz="1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dicembre</a:t>
            </a:r>
            <a:r>
              <a:rPr lang="en-US" altLang="it-IT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2021 </a:t>
            </a:r>
            <a:endParaRPr lang="it-IT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1162539" y="-1"/>
            <a:ext cx="8049193" cy="575734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8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pic>
        <p:nvPicPr>
          <p:cNvPr id="7" name="Immagin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56988" y="4728074"/>
            <a:ext cx="1358411" cy="23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nettore 1 7"/>
          <p:cNvCxnSpPr/>
          <p:nvPr/>
        </p:nvCxnSpPr>
        <p:spPr>
          <a:xfrm>
            <a:off x="1162540" y="4566327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Gra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6579783"/>
              </p:ext>
            </p:extLst>
          </p:nvPr>
        </p:nvGraphicFramePr>
        <p:xfrm>
          <a:off x="1010139" y="706713"/>
          <a:ext cx="7622417" cy="36978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CasellaDiTesto 10"/>
          <p:cNvSpPr txBox="1"/>
          <p:nvPr/>
        </p:nvSpPr>
        <p:spPr>
          <a:xfrm>
            <a:off x="1304925" y="133354"/>
            <a:ext cx="761047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altLang="it-IT" sz="2000" b="1" dirty="0">
                <a:solidFill>
                  <a:schemeClr val="bg1"/>
                </a:solidFill>
                <a:latin typeface="+mj-lt"/>
              </a:rPr>
              <a:t>La copertura (1) : % enti presenti con dati contabili analitici</a:t>
            </a:r>
            <a:endParaRPr lang="it-IT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0987402"/>
      </p:ext>
    </p:extLst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603739" y="4640317"/>
            <a:ext cx="406400" cy="273844"/>
          </a:xfrm>
        </p:spPr>
        <p:txBody>
          <a:bodyPr/>
          <a:lstStyle/>
          <a:p>
            <a:fld id="{28555E64-09E7-E944-8DB2-BD243D665CB3}" type="slidenum">
              <a:rPr lang="it-IT" smtClean="0"/>
              <a:pPr/>
              <a:t>8</a:t>
            </a:fld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154073" y="4645946"/>
            <a:ext cx="6402915" cy="193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  <a:spcAft>
                <a:spcPts val="600"/>
              </a:spcAft>
              <a:buClr>
                <a:srgbClr val="CF1E24"/>
              </a:buClr>
              <a:buSzPct val="90000"/>
              <a:defRPr/>
            </a:pPr>
            <a:r>
              <a:rPr lang="it-IT" altLang="it-IT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IV Convegno Nazionale di Contabilità pubblica</a:t>
            </a:r>
            <a:r>
              <a:rPr lang="en-US" altLang="it-IT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16-17 </a:t>
            </a:r>
            <a:r>
              <a:rPr lang="en-US" altLang="it-IT" sz="1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dicembre</a:t>
            </a:r>
            <a:r>
              <a:rPr lang="en-US" altLang="it-IT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2021 </a:t>
            </a:r>
            <a:endParaRPr lang="it-IT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1162539" y="-1"/>
            <a:ext cx="8049193" cy="575734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8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pic>
        <p:nvPicPr>
          <p:cNvPr id="7" name="Immagin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56988" y="4728074"/>
            <a:ext cx="1358411" cy="23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nettore 1 7"/>
          <p:cNvCxnSpPr/>
          <p:nvPr/>
        </p:nvCxnSpPr>
        <p:spPr>
          <a:xfrm>
            <a:off x="1162540" y="4566327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Gra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6245979"/>
              </p:ext>
            </p:extLst>
          </p:nvPr>
        </p:nvGraphicFramePr>
        <p:xfrm>
          <a:off x="603740" y="994290"/>
          <a:ext cx="3968260" cy="32677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Grafico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09343870"/>
              </p:ext>
            </p:extLst>
          </p:nvPr>
        </p:nvGraphicFramePr>
        <p:xfrm>
          <a:off x="4742481" y="959645"/>
          <a:ext cx="4172917" cy="33023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3" name="CasellaDiTesto 12"/>
          <p:cNvSpPr txBox="1"/>
          <p:nvPr/>
        </p:nvSpPr>
        <p:spPr>
          <a:xfrm>
            <a:off x="1304925" y="133354"/>
            <a:ext cx="761047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altLang="it-IT" sz="2000" b="1" dirty="0">
                <a:solidFill>
                  <a:schemeClr val="bg1"/>
                </a:solidFill>
                <a:latin typeface="+mj-lt"/>
              </a:rPr>
              <a:t>La copertura (2): % enti presenti con SDB</a:t>
            </a:r>
            <a:endParaRPr lang="it-IT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5231389"/>
      </p:ext>
    </p:extLst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747673" y="4423439"/>
            <a:ext cx="406400" cy="273844"/>
          </a:xfrm>
        </p:spPr>
        <p:txBody>
          <a:bodyPr/>
          <a:lstStyle/>
          <a:p>
            <a:fld id="{28555E64-09E7-E944-8DB2-BD243D665CB3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1185433" y="4617814"/>
            <a:ext cx="4255558" cy="193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  <a:spcAft>
                <a:spcPts val="600"/>
              </a:spcAft>
              <a:buClr>
                <a:srgbClr val="CF1E24"/>
              </a:buClr>
              <a:buSzPct val="90000"/>
              <a:defRPr/>
            </a:pPr>
            <a:r>
              <a:rPr lang="it-IT" altLang="it-IT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IV Convegno Nazionale di Contabilità pubblica</a:t>
            </a:r>
            <a:r>
              <a:rPr lang="en-US" altLang="it-IT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16-17 </a:t>
            </a:r>
            <a:r>
              <a:rPr lang="en-US" altLang="it-IT" sz="1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dicembre</a:t>
            </a:r>
            <a:r>
              <a:rPr lang="en-US" altLang="it-IT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2021 </a:t>
            </a:r>
            <a:endParaRPr lang="it-IT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1062169" y="30420"/>
            <a:ext cx="8049193" cy="575734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8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>
              <a:solidFill>
                <a:prstClr val="black"/>
              </a:solidFill>
            </a:endParaRPr>
          </a:p>
        </p:txBody>
      </p:sp>
      <p:pic>
        <p:nvPicPr>
          <p:cNvPr id="7" name="Immagin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56988" y="4659982"/>
            <a:ext cx="1358411" cy="23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CasellaDiTesto 12"/>
          <p:cNvSpPr txBox="1"/>
          <p:nvPr/>
        </p:nvSpPr>
        <p:spPr>
          <a:xfrm>
            <a:off x="1304925" y="133354"/>
            <a:ext cx="761047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2000" b="1" dirty="0">
                <a:solidFill>
                  <a:prstClr val="white"/>
                </a:solidFill>
              </a:rPr>
              <a:t>La coerenza interna (1)</a:t>
            </a:r>
          </a:p>
        </p:txBody>
      </p:sp>
      <p:sp>
        <p:nvSpPr>
          <p:cNvPr id="15" name="AutoShape 2" descr="Risultati immagini per fogli di calcol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16" name="AutoShape 5" descr="Risultati immagini per fogli di calcolo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17" name="AutoShape 7" descr="Risultati immagini per fogli di calcolo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20" name="Rettangolo 19"/>
          <p:cNvSpPr/>
          <p:nvPr/>
        </p:nvSpPr>
        <p:spPr>
          <a:xfrm>
            <a:off x="6516216" y="2189929"/>
            <a:ext cx="1297572" cy="571132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cxnSp>
        <p:nvCxnSpPr>
          <p:cNvPr id="14" name="Connettore 1 13"/>
          <p:cNvCxnSpPr/>
          <p:nvPr/>
        </p:nvCxnSpPr>
        <p:spPr>
          <a:xfrm>
            <a:off x="1154073" y="4514879"/>
            <a:ext cx="7761326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Diagramma 4"/>
          <p:cNvGraphicFramePr/>
          <p:nvPr>
            <p:extLst>
              <p:ext uri="{D42A27DB-BD31-4B8C-83A1-F6EECF244321}">
                <p14:modId xmlns:p14="http://schemas.microsoft.com/office/powerpoint/2010/main" val="1842389490"/>
              </p:ext>
            </p:extLst>
          </p:nvPr>
        </p:nvGraphicFramePr>
        <p:xfrm>
          <a:off x="-269541" y="323519"/>
          <a:ext cx="5352985" cy="36541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pSp>
        <p:nvGrpSpPr>
          <p:cNvPr id="19" name="Gruppo 18"/>
          <p:cNvGrpSpPr/>
          <p:nvPr/>
        </p:nvGrpSpPr>
        <p:grpSpPr>
          <a:xfrm>
            <a:off x="5791771" y="788532"/>
            <a:ext cx="2277237" cy="694279"/>
            <a:chOff x="2097069" y="604550"/>
            <a:chExt cx="2277237" cy="694279"/>
          </a:xfrm>
        </p:grpSpPr>
        <p:sp>
          <p:nvSpPr>
            <p:cNvPr id="21" name="Rettangolo 20"/>
            <p:cNvSpPr/>
            <p:nvPr/>
          </p:nvSpPr>
          <p:spPr>
            <a:xfrm>
              <a:off x="2097069" y="604550"/>
              <a:ext cx="2277237" cy="694279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Rettangolo 21"/>
            <p:cNvSpPr/>
            <p:nvPr/>
          </p:nvSpPr>
          <p:spPr>
            <a:xfrm>
              <a:off x="2097069" y="604550"/>
              <a:ext cx="2277237" cy="69427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335" tIns="13335" rIns="13335" bIns="13335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2100" dirty="0">
                  <a:solidFill>
                    <a:prstClr val="black">
                      <a:lumMod val="95000"/>
                      <a:lumOff val="5000"/>
                    </a:prstClr>
                  </a:solidFill>
                  <a:latin typeface="Calibri"/>
                </a:rPr>
                <a:t>DCA.1</a:t>
              </a:r>
              <a:r>
                <a:rPr lang="it-IT" sz="2100" kern="1200" dirty="0"/>
                <a:t> </a:t>
              </a:r>
            </a:p>
          </p:txBody>
        </p:sp>
      </p:grpSp>
      <p:grpSp>
        <p:nvGrpSpPr>
          <p:cNvPr id="23" name="Gruppo 22"/>
          <p:cNvGrpSpPr/>
          <p:nvPr/>
        </p:nvGrpSpPr>
        <p:grpSpPr>
          <a:xfrm>
            <a:off x="5767812" y="3625685"/>
            <a:ext cx="2277237" cy="694279"/>
            <a:chOff x="2097069" y="604550"/>
            <a:chExt cx="2277237" cy="694279"/>
          </a:xfrm>
        </p:grpSpPr>
        <p:sp>
          <p:nvSpPr>
            <p:cNvPr id="24" name="Rettangolo 23"/>
            <p:cNvSpPr/>
            <p:nvPr/>
          </p:nvSpPr>
          <p:spPr>
            <a:xfrm>
              <a:off x="2097069" y="604550"/>
              <a:ext cx="2277237" cy="694279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Rettangolo 24"/>
            <p:cNvSpPr/>
            <p:nvPr/>
          </p:nvSpPr>
          <p:spPr>
            <a:xfrm>
              <a:off x="2097069" y="604550"/>
              <a:ext cx="2277237" cy="69427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335" tIns="13335" rIns="13335" bIns="13335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2100" dirty="0">
                  <a:solidFill>
                    <a:prstClr val="black">
                      <a:lumMod val="95000"/>
                      <a:lumOff val="5000"/>
                    </a:prstClr>
                  </a:solidFill>
                  <a:latin typeface="Calibri"/>
                </a:rPr>
                <a:t>SDB</a:t>
              </a:r>
            </a:p>
          </p:txBody>
        </p:sp>
      </p:grpSp>
      <p:grpSp>
        <p:nvGrpSpPr>
          <p:cNvPr id="26" name="Gruppo 25"/>
          <p:cNvGrpSpPr/>
          <p:nvPr/>
        </p:nvGrpSpPr>
        <p:grpSpPr>
          <a:xfrm>
            <a:off x="5767811" y="1750249"/>
            <a:ext cx="2277237" cy="694279"/>
            <a:chOff x="2097069" y="604550"/>
            <a:chExt cx="2277237" cy="694279"/>
          </a:xfrm>
        </p:grpSpPr>
        <p:sp>
          <p:nvSpPr>
            <p:cNvPr id="27" name="Rettangolo 26"/>
            <p:cNvSpPr/>
            <p:nvPr/>
          </p:nvSpPr>
          <p:spPr>
            <a:xfrm>
              <a:off x="2097069" y="604550"/>
              <a:ext cx="2277237" cy="694279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8" name="Rettangolo 27"/>
            <p:cNvSpPr/>
            <p:nvPr/>
          </p:nvSpPr>
          <p:spPr>
            <a:xfrm>
              <a:off x="2097069" y="604550"/>
              <a:ext cx="2277237" cy="69427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335" tIns="13335" rIns="13335" bIns="13335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2100" dirty="0">
                  <a:solidFill>
                    <a:prstClr val="black">
                      <a:lumMod val="95000"/>
                      <a:lumOff val="5000"/>
                    </a:prstClr>
                  </a:solidFill>
                  <a:latin typeface="Calibri"/>
                </a:rPr>
                <a:t>DCA.2</a:t>
              </a:r>
              <a:r>
                <a:rPr lang="it-IT" sz="2100" kern="1200" dirty="0"/>
                <a:t> </a:t>
              </a:r>
            </a:p>
          </p:txBody>
        </p:sp>
      </p:grpSp>
      <p:grpSp>
        <p:nvGrpSpPr>
          <p:cNvPr id="29" name="Gruppo 28"/>
          <p:cNvGrpSpPr/>
          <p:nvPr/>
        </p:nvGrpSpPr>
        <p:grpSpPr>
          <a:xfrm>
            <a:off x="5767813" y="2681948"/>
            <a:ext cx="2277237" cy="694279"/>
            <a:chOff x="2097069" y="604550"/>
            <a:chExt cx="2277237" cy="694279"/>
          </a:xfrm>
        </p:grpSpPr>
        <p:sp>
          <p:nvSpPr>
            <p:cNvPr id="30" name="Rettangolo 29"/>
            <p:cNvSpPr/>
            <p:nvPr/>
          </p:nvSpPr>
          <p:spPr>
            <a:xfrm>
              <a:off x="2097069" y="604550"/>
              <a:ext cx="2277237" cy="694279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1" name="Rettangolo 30"/>
            <p:cNvSpPr/>
            <p:nvPr/>
          </p:nvSpPr>
          <p:spPr>
            <a:xfrm>
              <a:off x="2097069" y="604550"/>
              <a:ext cx="2277237" cy="69427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335" tIns="13335" rIns="13335" bIns="13335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2100" dirty="0" err="1">
                  <a:solidFill>
                    <a:prstClr val="black">
                      <a:lumMod val="95000"/>
                      <a:lumOff val="5000"/>
                    </a:prstClr>
                  </a:solidFill>
                  <a:latin typeface="Calibri"/>
                </a:rPr>
                <a:t>DCA.n</a:t>
              </a:r>
              <a:r>
                <a:rPr lang="it-IT" sz="2100" dirty="0">
                  <a:solidFill>
                    <a:prstClr val="black">
                      <a:lumMod val="95000"/>
                      <a:lumOff val="5000"/>
                    </a:prstClr>
                  </a:solidFill>
                  <a:latin typeface="Calibri"/>
                </a:rPr>
                <a:t> </a:t>
              </a:r>
            </a:p>
          </p:txBody>
        </p:sp>
      </p:grpSp>
      <p:sp>
        <p:nvSpPr>
          <p:cNvPr id="3" name="Più 2"/>
          <p:cNvSpPr/>
          <p:nvPr/>
        </p:nvSpPr>
        <p:spPr>
          <a:xfrm>
            <a:off x="6777990" y="1496143"/>
            <a:ext cx="256878" cy="285566"/>
          </a:xfrm>
          <a:prstGeom prst="mathPlus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2" name="Più 31"/>
          <p:cNvSpPr/>
          <p:nvPr/>
        </p:nvSpPr>
        <p:spPr>
          <a:xfrm>
            <a:off x="6801951" y="2395822"/>
            <a:ext cx="256878" cy="285566"/>
          </a:xfrm>
          <a:prstGeom prst="mathPlus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Uguale 7"/>
          <p:cNvSpPr/>
          <p:nvPr/>
        </p:nvSpPr>
        <p:spPr>
          <a:xfrm>
            <a:off x="6777990" y="3367838"/>
            <a:ext cx="280839" cy="291403"/>
          </a:xfrm>
          <a:prstGeom prst="mathEqual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6A750C03-6428-455F-8F03-E6790BFBB5AA}"/>
              </a:ext>
            </a:extLst>
          </p:cNvPr>
          <p:cNvSpPr txBox="1"/>
          <p:nvPr/>
        </p:nvSpPr>
        <p:spPr>
          <a:xfrm>
            <a:off x="1332168" y="4104968"/>
            <a:ext cx="7760895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prstClr val="black"/>
                </a:solidFill>
              </a:rPr>
              <a:t>Controlli effettuati per </a:t>
            </a:r>
            <a:r>
              <a:rPr lang="it-IT" u="sng" dirty="0">
                <a:solidFill>
                  <a:prstClr val="black"/>
                </a:solidFill>
              </a:rPr>
              <a:t>singolo ente.</a:t>
            </a:r>
          </a:p>
        </p:txBody>
      </p:sp>
    </p:spTree>
    <p:extLst>
      <p:ext uri="{BB962C8B-B14F-4D97-AF65-F5344CB8AC3E}">
        <p14:creationId xmlns:p14="http://schemas.microsoft.com/office/powerpoint/2010/main" val="1399044806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ottoCategoria xmlns="679261c3-551f-4e86-913f-177e0e529669" xsi:nil="true"/>
    <Categoria xmlns="c58f2efd-82a8-4ecf-b395-8c25e928921d"/>
    <_dlc_DocId xmlns="459159c4-d20a-4ff3-9b11-fbd127bd52e5" xsi:nil="true"/>
    <_dlc_DocIdUrl xmlns="459159c4-d20a-4ff3-9b11-fbd127bd52e5">
      <Url xsi:nil="true"/>
      <Description xsi:nil="true"/>
    </_dlc_DocIdUrl>
  </documentManagement>
</p:properti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61A2BE3120D674DA36C11D6006822D4" ma:contentTypeVersion="3" ma:contentTypeDescription="Creare un nuovo documento." ma:contentTypeScope="" ma:versionID="2ad8b07f9840a1ce9cd199d874146b74">
  <xsd:schema xmlns:xsd="http://www.w3.org/2001/XMLSchema" xmlns:xs="http://www.w3.org/2001/XMLSchema" xmlns:p="http://schemas.microsoft.com/office/2006/metadata/properties" xmlns:ns2="c58f2efd-82a8-4ecf-b395-8c25e928921d" xmlns:ns3="459159c4-d20a-4ff3-9b11-fbd127bd52e5" xmlns:ns4="679261c3-551f-4e86-913f-177e0e529669" targetNamespace="http://schemas.microsoft.com/office/2006/metadata/properties" ma:root="true" ma:fieldsID="fffb0e16fb90ffea59fef1085e90ecca" ns2:_="" ns3:_="" ns4:_="">
    <xsd:import namespace="c58f2efd-82a8-4ecf-b395-8c25e928921d"/>
    <xsd:import namespace="459159c4-d20a-4ff3-9b11-fbd127bd52e5"/>
    <xsd:import namespace="679261c3-551f-4e86-913f-177e0e529669"/>
    <xsd:element name="properties">
      <xsd:complexType>
        <xsd:sequence>
          <xsd:element name="documentManagement">
            <xsd:complexType>
              <xsd:all>
                <xsd:element ref="ns2:Categoria"/>
                <xsd:element ref="ns3:_dlc_DocId" minOccurs="0"/>
                <xsd:element ref="ns3:_dlc_DocIdUrl" minOccurs="0"/>
                <xsd:element ref="ns3:_dlc_DocIdPersistId" minOccurs="0"/>
                <xsd:element ref="ns4:SottoCategori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8f2efd-82a8-4ecf-b395-8c25e928921d" elementFormDefault="qualified">
    <xsd:import namespace="http://schemas.microsoft.com/office/2006/documentManagement/types"/>
    <xsd:import namespace="http://schemas.microsoft.com/office/infopath/2007/PartnerControls"/>
    <xsd:element name="Categoria" ma:index="8" ma:displayName="Categoria" ma:default="Logo" ma:format="Dropdown" ma:internalName="Categoria">
      <xsd:simpleType>
        <xsd:restriction base="dms:Choice">
          <xsd:enumeration value="Logo"/>
          <xsd:enumeration value="Carta intestata con protocollo"/>
          <xsd:enumeration value="Carta intestata senza protocollo"/>
          <xsd:enumeration value="Power Point"/>
          <xsd:enumeration value="Libri digitali e cartacei"/>
          <xsd:enumeration value="Tavole di dati online"/>
          <xsd:enumeration value="Grafici interattivi"/>
          <xsd:enumeration value="Strumenti di comunicazione per i Censimenti permanenti"/>
          <xsd:enumeration value="Strumenti di comunicazione relativi al Censimento generale dell'Agricoltura 2020"/>
          <xsd:enumeration value="Censimenti permanenti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9159c4-d20a-4ff3-9b11-fbd127bd52e5" elementFormDefault="qualified">
    <xsd:import namespace="http://schemas.microsoft.com/office/2006/documentManagement/types"/>
    <xsd:import namespace="http://schemas.microsoft.com/office/infopath/2007/PartnerControls"/>
    <xsd:element name="_dlc_DocId" ma:index="9" nillable="true" ma:displayName="Valore ID documento" ma:description="Valore dell'ID documento assegnato all'elemento." ma:internalName="_dlc_DocId" ma:readOnly="true">
      <xsd:simpleType>
        <xsd:restriction base="dms:Text"/>
      </xsd:simpleType>
    </xsd:element>
    <xsd:element name="_dlc_DocIdUrl" ma:index="10" nillable="true" ma:displayName="ID documento" ma:description="Collegamento permanente al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261c3-551f-4e86-913f-177e0e529669" elementFormDefault="qualified">
    <xsd:import namespace="http://schemas.microsoft.com/office/2006/documentManagement/types"/>
    <xsd:import namespace="http://schemas.microsoft.com/office/infopath/2007/PartnerControls"/>
    <xsd:element name="SottoCategoria" ma:index="12" nillable="true" ma:displayName="Sottocategoria" ma:default="-" ma:format="Dropdown" ma:internalName="SottoCategoria">
      <xsd:simpleType>
        <xsd:restriction base="dms:Choice">
          <xsd:enumeration value="-"/>
          <xsd:enumeration value="1- CP Generico"/>
          <xsd:enumeration value="2- CP Popolazione"/>
          <xsd:enumeration value="3- CP Imprese"/>
          <xsd:enumeration value="4- CP Istituzioni pubbliche"/>
          <xsd:enumeration value="5- CP Istituzioni non profit"/>
          <xsd:enumeration value="6- CP Agricoltura"/>
          <xsd:enumeration value="7- CP Agricoltura2020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8E1E69A-D261-41D1-B2E5-EDFC0C28DA6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A0E81DE-5F0B-421A-93B4-EF95C1639E19}">
  <ds:schemaRefs>
    <ds:schemaRef ds:uri="http://schemas.microsoft.com/office/2006/documentManagement/types"/>
    <ds:schemaRef ds:uri="http://purl.org/dc/dcmitype/"/>
    <ds:schemaRef ds:uri="http://www.w3.org/XML/1998/namespace"/>
    <ds:schemaRef ds:uri="http://schemas.microsoft.com/office/infopath/2007/PartnerControls"/>
    <ds:schemaRef ds:uri="c58f2efd-82a8-4ecf-b395-8c25e928921d"/>
    <ds:schemaRef ds:uri="679261c3-551f-4e86-913f-177e0e529669"/>
    <ds:schemaRef ds:uri="http://purl.org/dc/terms/"/>
    <ds:schemaRef ds:uri="http://purl.org/dc/elements/1.1/"/>
    <ds:schemaRef ds:uri="http://schemas.openxmlformats.org/package/2006/metadata/core-properties"/>
    <ds:schemaRef ds:uri="459159c4-d20a-4ff3-9b11-fbd127bd52e5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8C1F3400-3218-46A8-B7DF-4CAC3240349B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DAAA0DE0-1792-4461-8C0E-C44FDC2F5E9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58f2efd-82a8-4ecf-b395-8c25e928921d"/>
    <ds:schemaRef ds:uri="459159c4-d20a-4ff3-9b11-fbd127bd52e5"/>
    <ds:schemaRef ds:uri="679261c3-551f-4e86-913f-177e0e52966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15967</TotalTime>
  <Words>1131</Words>
  <Application>Microsoft Office PowerPoint</Application>
  <PresentationFormat>Presentazione su schermo (16:9)</PresentationFormat>
  <Paragraphs>476</Paragraphs>
  <Slides>16</Slides>
  <Notes>16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20" baseType="lpstr">
      <vt:lpstr>Arial</vt:lpstr>
      <vt:lpstr>Calibri</vt:lpstr>
      <vt:lpstr>Wingdings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slide</dc:title>
  <dc:creator>elena grimaccia</dc:creator>
  <cp:lastModifiedBy>luisa sciandra</cp:lastModifiedBy>
  <cp:revision>1386</cp:revision>
  <cp:lastPrinted>2019-05-31T16:34:47Z</cp:lastPrinted>
  <dcterms:created xsi:type="dcterms:W3CDTF">2015-05-13T08:31:54Z</dcterms:created>
  <dcterms:modified xsi:type="dcterms:W3CDTF">2021-12-16T23:09:37Z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0x010100661A2BE3120D674DA36C11D6006822D4</vt:lpwstr>
  </property>
  <property fmtid="{D5CDD505-2E9C-101B-9397-08002B2CF9AE}" pid="3" name="_dlc_DocIdItemGuid">
    <vt:lpwstr>9e0de80d-cc6b-4586-a7d5-f445339ce8d5</vt:lpwstr>
  </property>
</Properties>
</file>