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0B5D97-0C49-498B-82A3-662214816E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16D226-3046-4D17-BCAD-C193A9F0B1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F95E39-0BBE-4635-9AC2-7E2986CA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65D2A6-3F86-4C8B-9223-3A783AD42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3D9CF9-A958-44FC-9CEC-3BDA1414D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087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A8F1F4-8CA1-4A77-A1DB-86D6FC764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1A874D-1199-46EC-BCE2-6D0FD4DAC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9A5AC5-3967-47AD-8F87-2B2F949A6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70AB9E-3820-417A-85B9-7CA51BE8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36517E-14E3-4891-8F21-6FBA1AE4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089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8FB7302-9759-41C9-BD28-857CB838C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758C96-B4F3-4B8D-B8F3-46729B99B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40329BC-E552-46D6-B164-2D2968C20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102A8C-F29C-4111-9C17-29F55DAE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F8A40F-FC96-42E6-B4D7-C7CFBF7E3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172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69B6AF-D2AD-467C-BDCB-DE3493D49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EF3173-A76B-4BE2-AF37-2E7AC8DF4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FD3242-BE38-43F3-9146-FEE393BC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229F929-9087-457F-B27B-DA67E3EA0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BDE84B-318B-4848-962B-37DFE5C53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78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E2E66-F53C-4F2D-BC40-0D2D36FBB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7CD782-5337-4C22-BC66-F86AA6E14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F951FF-3BCC-4942-931E-3A7275669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FE6CDEB-9DE1-48E6-9F76-173F1E46F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DE556D-6B9D-4D30-8A9D-53C108E9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51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8C761E-8D1E-4E3F-9384-BCB53CF3A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3C6AE8-4899-4B5B-BBB2-4C5484375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8242CE-AA78-417A-9D17-DA7BEA8BE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65BE1D-2D41-43B4-84F6-85C554598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B634F8-7754-4D59-99C3-EA366D542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1C5AE81-70C4-4DDA-8C2A-8F456C7DB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72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3C154E-FFC4-4542-9EBC-29E41A8E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6A36C4-40CB-454C-B399-B0DFFB6A3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52765DD-B03B-4CF8-8C90-886D70278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EB91CAE-ED17-42DB-A334-B121419EB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DE8C303-6227-4F2C-9178-E12EDF26D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5F609FF-DBE3-4168-B2A7-88EFF69B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30F494A-5475-43C1-86A2-487AA0A1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D0EA40C-21D1-4973-9326-7A02F8ED3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104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674B3E-10D7-42B8-AAE3-D11DED1FE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B86B8FB-3EE7-47A2-8D35-3E52C2B83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9E28744-DF97-42C2-8F40-5B7DB1050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F4F51CB-3115-4E71-A2AE-F77FC5B8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022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F27ACCE-7678-4588-A1B8-CEFDDC87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027CD29-CB1F-44B4-A90C-23BDBC806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9964F24-0594-4877-9D60-C85EDEA7A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88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725FA7-3C4F-4C0F-968C-1CC7A5774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8D51D0-2F35-432A-95F4-33FBD1960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C211865-4079-456F-844E-D6C36B0DC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611E1D-7E20-483C-BC72-33E04E75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403FA0-BB8F-4090-A4B3-4BC05ABB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188B3F-C030-4632-AB53-1D691B22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90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337FDB-0A1C-4120-B55D-E191847C6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774E28D-DC22-48A4-AFD5-5983174298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3E4B63-15DE-4873-8E9E-E5FEA5193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95EA6C-ADDD-4D3B-857B-4A524BAD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A9E902-1C12-4B7C-879C-41E3955B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8DF856-5227-4736-BD88-FD14C5B39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1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D10677E-CB53-4646-AC67-051173F5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FD64E19-5585-42E5-9545-F1BF35672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5C5117-C79D-4448-8F48-4D7B46E2BF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31CF6-0D58-4734-8B98-2FA0EA68D83B}" type="datetimeFigureOut">
              <a:rPr lang="it-IT" smtClean="0"/>
              <a:t>15/12/2021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2DFE03-CE8B-41E2-9345-9ED5D1113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353B4B-BF39-4072-BFA0-C7C87EBA6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470-60FA-4A22-8645-9B77B6D36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57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170431-112C-4309-B48F-7E80710F6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44136"/>
            <a:ext cx="12192000" cy="105260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it-IT" sz="2800" b="1" dirty="0">
                <a:latin typeface="+mn-lt"/>
              </a:rPr>
              <a:t>Quarto convegno Nazionale di Contabilità Pubblica </a:t>
            </a:r>
            <a:r>
              <a:rPr lang="it-IT" sz="2800" dirty="0">
                <a:latin typeface="+mn-lt"/>
              </a:rPr>
              <a:t/>
            </a:r>
            <a:br>
              <a:rPr lang="it-IT" sz="2800" dirty="0">
                <a:latin typeface="+mn-lt"/>
              </a:rPr>
            </a:br>
            <a:r>
              <a:rPr lang="it-IT" sz="2400" dirty="0">
                <a:solidFill>
                  <a:schemeClr val="accent1"/>
                </a:solidFill>
                <a:latin typeface="+mn-lt"/>
              </a:rPr>
              <a:t>Il comune nella finanza globale: i conti pubblici nel “front office” dello Stato alla prova del NGUE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59502F3-24C7-4D99-9357-5DF88E2C1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4731" y="1767836"/>
            <a:ext cx="10502538" cy="4389120"/>
          </a:xfrm>
        </p:spPr>
        <p:txBody>
          <a:bodyPr>
            <a:normAutofit/>
          </a:bodyPr>
          <a:lstStyle/>
          <a:p>
            <a:r>
              <a:rPr lang="it-IT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Venerdì  17  dicembre 2021 – Ore 14,30 -17,00</a:t>
            </a:r>
          </a:p>
          <a:p>
            <a:endParaRPr lang="it-IT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SESSIONE IV  </a:t>
            </a:r>
          </a:p>
          <a:p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basi informative e le metodologie di analisi quantitativa.</a:t>
            </a:r>
          </a:p>
          <a:p>
            <a:r>
              <a:rPr lang="it-IT" sz="3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dimensione locale e l’attuazione del PNRR</a:t>
            </a:r>
          </a:p>
          <a:p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Presiede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Daniela Monacelli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872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C00489-95A7-4026-8435-A1D7D21EE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" y="269326"/>
            <a:ext cx="11608526" cy="1019543"/>
          </a:xfrm>
        </p:spPr>
        <p:txBody>
          <a:bodyPr>
            <a:normAutofit fontScale="90000"/>
          </a:bodyPr>
          <a:lstStyle/>
          <a:p>
            <a:pPr marL="2063750" indent="-2063750"/>
            <a:r>
              <a:rPr lang="it-IT" sz="3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 Sessione – Le basi informative e le metodologie di analisi quantitativa. La dimensione locale e l’attuazione del PNRR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C20790-6F05-4B46-AAC8-D59998EE0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" y="1389657"/>
            <a:ext cx="11852366" cy="51990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>
                <a:ea typeface="Calibri" panose="020F0502020204030204" pitchFamily="34" charset="0"/>
              </a:rPr>
              <a:t>Sessione dedicata a </a:t>
            </a:r>
            <a:r>
              <a:rPr lang="it-IT" sz="2200" b="1" dirty="0">
                <a:solidFill>
                  <a:schemeClr val="accent1"/>
                </a:solidFill>
                <a:ea typeface="Calibri" panose="020F0502020204030204" pitchFamily="34" charset="0"/>
              </a:rPr>
              <a:t>d</a:t>
            </a:r>
            <a:r>
              <a:rPr lang="it-IT" sz="22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isponibilità e utilizzo di dati nella gestione della finanza pubblica </a:t>
            </a:r>
            <a:r>
              <a:rPr lang="it-IT" sz="2200" dirty="0">
                <a:effectLst/>
                <a:ea typeface="Calibri" panose="020F0502020204030204" pitchFamily="34" charset="0"/>
              </a:rPr>
              <a:t>(solitamente declinata con riferimento al tema centrale del Convegno: quest’anno i Comuni). </a:t>
            </a:r>
          </a:p>
          <a:p>
            <a:pPr marL="0" indent="0">
              <a:buNone/>
            </a:pPr>
            <a:r>
              <a:rPr lang="it-IT" sz="2200" dirty="0">
                <a:ea typeface="Calibri" panose="020F0502020204030204" pitchFamily="34" charset="0"/>
              </a:rPr>
              <a:t>Argomento attualmente prioritario</a:t>
            </a:r>
            <a:r>
              <a:rPr lang="it-IT" sz="2200" dirty="0">
                <a:effectLst/>
                <a:ea typeface="Calibri" panose="020F0502020204030204" pitchFamily="34" charset="0"/>
              </a:rPr>
              <a:t> </a:t>
            </a:r>
            <a:r>
              <a:rPr lang="it-IT" sz="22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la realizzazione del Piano Nazionale di Ripresa e di Resilienza </a:t>
            </a:r>
            <a:r>
              <a:rPr lang="it-IT" sz="2200" dirty="0">
                <a:effectLst/>
                <a:ea typeface="Calibri" panose="020F0502020204030204" pitchFamily="34" charset="0"/>
              </a:rPr>
              <a:t>(</a:t>
            </a:r>
            <a:r>
              <a:rPr lang="it-IT" sz="2200" dirty="0" err="1">
                <a:effectLst/>
                <a:ea typeface="Calibri" panose="020F0502020204030204" pitchFamily="34" charset="0"/>
              </a:rPr>
              <a:t>Pnrr</a:t>
            </a:r>
            <a:r>
              <a:rPr lang="it-IT" sz="2200" dirty="0">
                <a:effectLst/>
                <a:ea typeface="Calibri" panose="020F0502020204030204" pitchFamily="34" charset="0"/>
              </a:rPr>
              <a:t>). Investimenti pubblici e </a:t>
            </a:r>
            <a:r>
              <a:rPr lang="it-IT" sz="2200" b="1" dirty="0">
                <a:solidFill>
                  <a:schemeClr val="accent1"/>
                </a:solidFill>
                <a:ea typeface="Calibri" panose="020F0502020204030204" pitchFamily="34" charset="0"/>
              </a:rPr>
              <a:t>forte coinvolgimento delle AL </a:t>
            </a:r>
            <a:r>
              <a:rPr lang="it-IT" sz="2200" dirty="0">
                <a:effectLst/>
                <a:ea typeface="Calibri" panose="020F0502020204030204" pitchFamily="34" charset="0"/>
              </a:rPr>
              <a:t>nella fase di realizzazione del Piano.</a:t>
            </a:r>
          </a:p>
          <a:p>
            <a:pPr marL="0" indent="0">
              <a:buNone/>
            </a:pPr>
            <a:r>
              <a:rPr lang="it-IT" sz="2200" dirty="0">
                <a:effectLst/>
                <a:ea typeface="Calibri" panose="020F0502020204030204" pitchFamily="34" charset="0"/>
              </a:rPr>
              <a:t>Due riflessioni:</a:t>
            </a:r>
          </a:p>
          <a:p>
            <a:pPr marL="539750" lvl="1" indent="-342900">
              <a:spcBef>
                <a:spcPts val="1000"/>
              </a:spcBef>
              <a:buFont typeface="+mj-lt"/>
              <a:buAutoNum type="arabicPeriod"/>
            </a:pPr>
            <a:r>
              <a:rPr lang="it-IT" sz="2200" dirty="0">
                <a:effectLst/>
                <a:ea typeface="Calibri" panose="020F0502020204030204" pitchFamily="34" charset="0"/>
              </a:rPr>
              <a:t>da contesto di </a:t>
            </a:r>
            <a:r>
              <a:rPr lang="it-IT" sz="22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risorse scarse </a:t>
            </a:r>
            <a:r>
              <a:rPr lang="it-IT" sz="2200" dirty="0">
                <a:effectLst/>
                <a:ea typeface="Calibri" panose="020F0502020204030204" pitchFamily="34" charset="0"/>
              </a:rPr>
              <a:t>(da allocare secondo criteri equi ed efficienti) a contesto di </a:t>
            </a:r>
            <a:r>
              <a:rPr lang="it-IT" sz="22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risorse ingenti </a:t>
            </a:r>
            <a:r>
              <a:rPr lang="it-IT" sz="2200" dirty="0">
                <a:effectLst/>
                <a:ea typeface="Calibri" panose="020F0502020204030204" pitchFamily="34" charset="0"/>
              </a:rPr>
              <a:t>(per realizzare specifiche linee di intervento). Problemi di governance e coordinamento nell’esecuzione del Piano; problemi di monitoraggio e rendicontazione degli interventi. </a:t>
            </a:r>
          </a:p>
          <a:p>
            <a:pPr marL="539750" lvl="1" indent="-342900">
              <a:spcBef>
                <a:spcPts val="1000"/>
              </a:spcBef>
              <a:buFont typeface="+mj-lt"/>
              <a:buAutoNum type="arabicPeriod"/>
            </a:pPr>
            <a:r>
              <a:rPr lang="it-IT" sz="2200" dirty="0">
                <a:effectLst/>
                <a:ea typeface="Calibri" panose="020F0502020204030204" pitchFamily="34" charset="0"/>
              </a:rPr>
              <a:t>risorse erogate gradualmente </a:t>
            </a:r>
            <a:r>
              <a:rPr lang="it-IT" sz="2200" b="1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in funzione dei risultati raggiunti</a:t>
            </a:r>
            <a:r>
              <a:rPr lang="it-IT" sz="2200" dirty="0">
                <a:effectLst/>
                <a:ea typeface="Calibri" panose="020F0502020204030204" pitchFamily="34" charset="0"/>
              </a:rPr>
              <a:t>. </a:t>
            </a:r>
          </a:p>
          <a:p>
            <a:pPr marL="809625" lvl="2">
              <a:buFont typeface="Wingdings" panose="05000000000000000000" pitchFamily="2" charset="2"/>
              <a:buChar char="ü"/>
            </a:pPr>
            <a:r>
              <a:rPr lang="it-IT" sz="2200" dirty="0">
                <a:effectLst/>
                <a:ea typeface="Calibri" panose="020F0502020204030204" pitchFamily="34" charset="0"/>
              </a:rPr>
              <a:t>Ruolo dei dati e delle misurazioni. </a:t>
            </a:r>
          </a:p>
          <a:p>
            <a:pPr marL="809625" lvl="2">
              <a:buFont typeface="Wingdings" panose="05000000000000000000" pitchFamily="2" charset="2"/>
              <a:buChar char="ü"/>
            </a:pPr>
            <a:r>
              <a:rPr lang="it-IT" sz="2200" dirty="0">
                <a:effectLst/>
                <a:ea typeface="Calibri" panose="020F0502020204030204" pitchFamily="34" charset="0"/>
              </a:rPr>
              <a:t>Problemi che ostacolano da sempre l’attività degli enti territoriali nella capacità di realizzazione degli investimenti: scarsa capacità progettuale, ritardi amministrativi nelle procedure burocratiche, carenze di personale qualificato, assenza di sistemi di valutazione ex post degli interventi intrapresi, rischi di clientelismi e </a:t>
            </a:r>
            <a:r>
              <a:rPr lang="it-IT" sz="2200" dirty="0">
                <a:ea typeface="Calibri" panose="020F0502020204030204" pitchFamily="34" charset="0"/>
              </a:rPr>
              <a:t>corruzione. S</a:t>
            </a:r>
            <a:r>
              <a:rPr lang="it-IT" sz="2200" dirty="0">
                <a:effectLst/>
                <a:ea typeface="Calibri" panose="020F0502020204030204" pitchFamily="34" charset="0"/>
              </a:rPr>
              <a:t>ituazione locale estremamente differenziata.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4681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401C32-96F5-44FA-8B6E-2B7FDC37F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5" y="95795"/>
            <a:ext cx="12104914" cy="1280159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</a:pPr>
            <a:r>
              <a:rPr lang="it-IT" sz="32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basi informative e le metodologie di analisi quantitativa.</a:t>
            </a:r>
            <a:br>
              <a:rPr lang="it-IT" sz="32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dimensione locale e l’attuazione del PNRR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DE67FE-A896-4259-B407-88E719022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765" y="1341119"/>
            <a:ext cx="11998235" cy="5155479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Venerdì  17  dicembre  - ORE 14,30 -17,00</a:t>
            </a:r>
          </a:p>
          <a:p>
            <a:pPr marL="0" indent="0" algn="ctr">
              <a:lnSpc>
                <a:spcPct val="107000"/>
              </a:lnSpc>
              <a:spcBef>
                <a:spcPts val="600"/>
              </a:spcBef>
              <a:buNone/>
            </a:pPr>
            <a:endParaRPr lang="it-IT" sz="8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14,30- 14,40 </a:t>
            </a:r>
            <a:r>
              <a:rPr lang="it-IT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Introduce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Daniela Monacelli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(Banca d’Italia)</a:t>
            </a:r>
          </a:p>
          <a:p>
            <a:pPr marL="1793875" indent="-1793875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b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14,40- 15,00</a:t>
            </a:r>
            <a:r>
              <a:rPr lang="it-IT" sz="24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Aline Pennisi 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Sonia Caffù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(RGS) </a:t>
            </a:r>
            <a:r>
              <a:rPr lang="it-IT" sz="2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PNRR: cosa comporta un piano di performance nelle relazioni tra centro ed enti territoriali</a:t>
            </a:r>
            <a:endParaRPr lang="it-IT" sz="24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b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15,00-15,20</a:t>
            </a:r>
            <a:r>
              <a:rPr lang="it-IT" sz="24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Patrizia Lattarulo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400" b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Irpet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it-IT" sz="2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investimenti pubblici locali negli scenari del PNRR </a:t>
            </a:r>
            <a:endParaRPr lang="it-IT" sz="24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b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15,20-15,40</a:t>
            </a:r>
            <a:r>
              <a:rPr lang="it-IT" sz="24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Tommaso Dal Bosco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400" b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Ifel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it-IT" sz="24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it-IT" sz="2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PNRR ed enti locali: sfide e opportunità</a:t>
            </a:r>
            <a:endParaRPr lang="it-IT" sz="24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15,40-16,00</a:t>
            </a:r>
            <a:r>
              <a:rPr lang="it-IT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Monica </a:t>
            </a:r>
            <a:r>
              <a:rPr lang="it-IT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Billio</a:t>
            </a:r>
            <a:r>
              <a:rPr lang="it-IT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(Ca’ Foscari)  </a:t>
            </a:r>
            <a:r>
              <a:rPr lang="it-IT" sz="2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contrasto della corruzione e le esigenze informative </a:t>
            </a:r>
            <a:endParaRPr lang="it-IT" sz="24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16,00-16-30</a:t>
            </a:r>
            <a:r>
              <a:rPr lang="it-IT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Giuseppe </a:t>
            </a:r>
            <a:r>
              <a:rPr lang="it-IT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Ferraina</a:t>
            </a:r>
            <a:r>
              <a:rPr lang="it-IT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Ifel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Luisa </a:t>
            </a:r>
            <a:r>
              <a:rPr lang="it-IT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Sciandra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(Istat), 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Giampiero Gallo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(Corte dei Conti) 		</a:t>
            </a:r>
            <a:r>
              <a:rPr lang="it-IT" sz="2400" b="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dati dei bilanci comunali nella BDAP: il punto di vista degli utilizzatori </a:t>
            </a:r>
            <a:endParaRPr lang="it-IT" sz="2400" i="1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b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16,30-16,50</a:t>
            </a:r>
            <a:r>
              <a:rPr lang="it-IT" sz="2400" b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Conclude </a:t>
            </a:r>
            <a:r>
              <a:rPr lang="it-IT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Ferri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400" b="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Ifel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600"/>
              </a:spcBef>
              <a:buNone/>
            </a:pPr>
            <a:r>
              <a:rPr lang="it-IT" sz="2000" b="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16,50-17,00</a:t>
            </a:r>
            <a:r>
              <a:rPr lang="it-IT" sz="24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Interventi platea</a:t>
            </a:r>
            <a:endParaRPr lang="it-I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46900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411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Tema di Office</vt:lpstr>
      <vt:lpstr>Quarto convegno Nazionale di Contabilità Pubblica  Il comune nella finanza globale: i conti pubblici nel “front office” dello Stato alla prova del NGUE</vt:lpstr>
      <vt:lpstr>IV Sessione – Le basi informative e le metodologie di analisi quantitativa. La dimensione locale e l’attuazione del PNRR</vt:lpstr>
      <vt:lpstr>Le basi informative e le metodologie di analisi quantitativa. La dimensione locale e l’attuazione del PNRR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Monacelli Daniela</dc:creator>
  <cp:lastModifiedBy>ZIANI Camilla</cp:lastModifiedBy>
  <cp:revision>4</cp:revision>
  <dcterms:created xsi:type="dcterms:W3CDTF">2021-12-13T12:24:01Z</dcterms:created>
  <dcterms:modified xsi:type="dcterms:W3CDTF">2021-12-15T13:10:57Z</dcterms:modified>
</cp:coreProperties>
</file>