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60" r:id="rId2"/>
    <p:sldId id="262" r:id="rId3"/>
    <p:sldId id="263" r:id="rId4"/>
    <p:sldId id="266" r:id="rId5"/>
    <p:sldId id="286" r:id="rId6"/>
    <p:sldId id="264" r:id="rId7"/>
    <p:sldId id="285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7B5"/>
    <a:srgbClr val="D89C16"/>
    <a:srgbClr val="0B3066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0931" autoAdjust="0"/>
  </p:normalViewPr>
  <p:slideViewPr>
    <p:cSldViewPr>
      <p:cViewPr varScale="1">
        <p:scale>
          <a:sx n="55" d="100"/>
          <a:sy n="55" d="100"/>
        </p:scale>
        <p:origin x="11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Foglio1!$A$2:$A$10</c:f>
              <c:strCache>
                <c:ptCount val="9"/>
                <c:pt idx="0">
                  <c:v>Beni immateriali</c:v>
                </c:pt>
                <c:pt idx="1">
                  <c:v>Mezzi di trasporto</c:v>
                </c:pt>
                <c:pt idx="2">
                  <c:v>Altri beni materiali</c:v>
                </c:pt>
                <c:pt idx="3">
                  <c:v>Fabbricati ad uso scolastico</c:v>
                </c:pt>
                <c:pt idx="4">
                  <c:v>Altri fabbricati</c:v>
                </c:pt>
                <c:pt idx="5">
                  <c:v>Infrastrutture stradali</c:v>
                </c:pt>
                <c:pt idx="6">
                  <c:v>Altre infrastrutture</c:v>
                </c:pt>
                <c:pt idx="7">
                  <c:v>Terreni</c:v>
                </c:pt>
                <c:pt idx="8">
                  <c:v>Incarichi professionali per la realizzazione di investimenti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128.21</c:v>
                </c:pt>
                <c:pt idx="1">
                  <c:v>331.32</c:v>
                </c:pt>
                <c:pt idx="2" formatCode="#,##0.00">
                  <c:v>1081.8</c:v>
                </c:pt>
                <c:pt idx="3" formatCode="#,##0.00">
                  <c:v>1597.57</c:v>
                </c:pt>
                <c:pt idx="4" formatCode="#,##0.00">
                  <c:v>3363.41</c:v>
                </c:pt>
                <c:pt idx="5" formatCode="#,##0.00">
                  <c:v>1689.81</c:v>
                </c:pt>
                <c:pt idx="6" formatCode="#,##0.00">
                  <c:v>1253.7</c:v>
                </c:pt>
                <c:pt idx="7">
                  <c:v>231.56</c:v>
                </c:pt>
                <c:pt idx="8">
                  <c:v>164.04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4-4725-A134-C4B082FD7FA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AB312EE-A2E6-41C1-92C4-EB68B4A75431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554-4725-A134-C4B082FD7F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5BABFF2-C141-4C6A-8921-E035D375E68D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554-4725-A134-C4B082FD7F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0BCCE5-5806-438C-89D4-9F9F99695BF3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554-4725-A134-C4B082FD7F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F365FE1-20BE-41E7-951D-4E502F9CE6B0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554-4725-A134-C4B082FD7F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C822AD0-123C-45DE-B194-EAD326EF75A1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554-4725-A134-C4B082FD7F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1DB2A45-CD81-4CA4-A670-709C5A23EFE7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554-4725-A134-C4B082FD7F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32721D2-2F7A-4191-86EF-B8F25C966682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554-4725-A134-C4B082FD7FA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33B2E4A-531A-4FD9-B5EB-F12DC5F1290E}" type="CELLRANGE">
                      <a:rPr lang="it-IT"/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554-4725-A134-C4B082FD7FA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7D73376-4946-4101-B717-A8AC3E3CF29E}" type="CELLRANGE">
                      <a:rPr lang="en-US">
                        <a:solidFill>
                          <a:srgbClr val="FF0000"/>
                        </a:solidFill>
                      </a:rPr>
                      <a:pPr/>
                      <a:t>[INTERVALLOCELLE]</a:t>
                    </a:fld>
                    <a:endParaRPr lang="it-IT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554-4725-A134-C4B082FD7F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Beni immateriali</c:v>
                </c:pt>
                <c:pt idx="1">
                  <c:v>Mezzi di trasporto</c:v>
                </c:pt>
                <c:pt idx="2">
                  <c:v>Altri beni materiali</c:v>
                </c:pt>
                <c:pt idx="3">
                  <c:v>Fabbricati ad uso scolastico</c:v>
                </c:pt>
                <c:pt idx="4">
                  <c:v>Altri fabbricati</c:v>
                </c:pt>
                <c:pt idx="5">
                  <c:v>Infrastrutture stradali</c:v>
                </c:pt>
                <c:pt idx="6">
                  <c:v>Altre infrastrutture</c:v>
                </c:pt>
                <c:pt idx="7">
                  <c:v>Terreni</c:v>
                </c:pt>
                <c:pt idx="8">
                  <c:v>Incarichi professionali per la realizzazione di investimenti</c:v>
                </c:pt>
              </c:strCache>
            </c:strRef>
          </c:cat>
          <c:val>
            <c:numRef>
              <c:f>Foglio1!$C$2:$C$10</c:f>
              <c:numCache>
                <c:formatCode>General</c:formatCode>
                <c:ptCount val="9"/>
                <c:pt idx="0">
                  <c:v>188.01</c:v>
                </c:pt>
                <c:pt idx="1">
                  <c:v>387.29</c:v>
                </c:pt>
                <c:pt idx="2" formatCode="#,##0.00">
                  <c:v>1456.77</c:v>
                </c:pt>
                <c:pt idx="3" formatCode="#,##0.00">
                  <c:v>2027.39</c:v>
                </c:pt>
                <c:pt idx="4" formatCode="#,##0.00">
                  <c:v>3625.7</c:v>
                </c:pt>
                <c:pt idx="5" formatCode="#,##0.00">
                  <c:v>2197.65</c:v>
                </c:pt>
                <c:pt idx="6" formatCode="#,##0.00">
                  <c:v>1374.43</c:v>
                </c:pt>
                <c:pt idx="7">
                  <c:v>290.02</c:v>
                </c:pt>
                <c:pt idx="8">
                  <c:v>163.53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Foglio1!$D$2:$D$11</c15:f>
                <c15:dlblRangeCache>
                  <c:ptCount val="10"/>
                  <c:pt idx="0">
                    <c:v>+46,65% ▲</c:v>
                  </c:pt>
                  <c:pt idx="1">
                    <c:v>+16,89% ▲</c:v>
                  </c:pt>
                  <c:pt idx="2">
                    <c:v>+34,66% ▲</c:v>
                  </c:pt>
                  <c:pt idx="3">
                    <c:v>+26,90% ▲</c:v>
                  </c:pt>
                  <c:pt idx="4">
                    <c:v>+7,80% ▲</c:v>
                  </c:pt>
                  <c:pt idx="5">
                    <c:v>+30,05% ▲</c:v>
                  </c:pt>
                  <c:pt idx="6">
                    <c:v>+9,63% ▲</c:v>
                  </c:pt>
                  <c:pt idx="7">
                    <c:v>+25,25% ▲</c:v>
                  </c:pt>
                  <c:pt idx="8">
                    <c:v> -0,31% ▼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554-4725-A134-C4B082FD7F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7306752"/>
        <c:axId val="99729344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Foglio1!$D$1</c15:sqref>
                        </c15:formulaRef>
                      </c:ext>
                    </c:extLst>
                    <c:strCache>
                      <c:ptCount val="1"/>
                      <c:pt idx="0">
                        <c:v>variazione 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Foglio1!$A$2:$A$10</c15:sqref>
                        </c15:formulaRef>
                      </c:ext>
                    </c:extLst>
                    <c:strCache>
                      <c:ptCount val="9"/>
                      <c:pt idx="0">
                        <c:v>Beni immateriali</c:v>
                      </c:pt>
                      <c:pt idx="1">
                        <c:v>Mezzi di trasporto</c:v>
                      </c:pt>
                      <c:pt idx="2">
                        <c:v>Altri beni materiali</c:v>
                      </c:pt>
                      <c:pt idx="3">
                        <c:v>Fabbricati ad uso scolastico</c:v>
                      </c:pt>
                      <c:pt idx="4">
                        <c:v>Altri fabbricati</c:v>
                      </c:pt>
                      <c:pt idx="5">
                        <c:v>Infrastrutture stradali</c:v>
                      </c:pt>
                      <c:pt idx="6">
                        <c:v>Altre infrastrutture</c:v>
                      </c:pt>
                      <c:pt idx="7">
                        <c:v>Terreni</c:v>
                      </c:pt>
                      <c:pt idx="8">
                        <c:v>Incarichi professionali per la realizzazione di investimenti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Foglio1!$D$2:$D$10</c15:sqref>
                        </c15:formulaRef>
                      </c:ext>
                    </c:extLst>
                    <c:numCache>
                      <c:formatCode>[Green]\+0.00%\ \▲;[Red]\ \-0.00%\ \▼</c:formatCode>
                      <c:ptCount val="9"/>
                      <c:pt idx="0">
                        <c:v>0.466511441783243</c:v>
                      </c:pt>
                      <c:pt idx="1">
                        <c:v>0.16892776883266467</c:v>
                      </c:pt>
                      <c:pt idx="2">
                        <c:v>0.34662289133407009</c:v>
                      </c:pt>
                      <c:pt idx="3">
                        <c:v>0.26904757065642393</c:v>
                      </c:pt>
                      <c:pt idx="4">
                        <c:v>7.7982655040667259E-2</c:v>
                      </c:pt>
                      <c:pt idx="5">
                        <c:v>0.30053018998144543</c:v>
                      </c:pt>
                      <c:pt idx="6">
                        <c:v>9.6295568366595363E-2</c:v>
                      </c:pt>
                      <c:pt idx="7">
                        <c:v>0.25248830369991565</c:v>
                      </c:pt>
                      <c:pt idx="8">
                        <c:v>-3.1085171376383121E-3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E554-4725-A134-C4B082FD7FA8}"/>
                  </c:ext>
                </c:extLst>
              </c15:ser>
            </c15:filteredBarSeries>
          </c:ext>
        </c:extLst>
      </c:barChart>
      <c:catAx>
        <c:axId val="9973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7293440"/>
        <c:crosses val="autoZero"/>
        <c:auto val="1"/>
        <c:lblAlgn val="ctr"/>
        <c:lblOffset val="100"/>
        <c:noMultiLvlLbl val="0"/>
      </c:catAx>
      <c:valAx>
        <c:axId val="99729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73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Foglio1!$A$3</c:f>
              <c:strCache>
                <c:ptCount val="1"/>
                <c:pt idx="0">
                  <c:v>milestone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Foglio1!$A$4:$A$9</c:f>
              <c:numCache>
                <c:formatCode>General</c:formatCode>
                <c:ptCount val="6"/>
                <c:pt idx="0">
                  <c:v>88</c:v>
                </c:pt>
                <c:pt idx="1">
                  <c:v>56</c:v>
                </c:pt>
                <c:pt idx="2">
                  <c:v>17</c:v>
                </c:pt>
                <c:pt idx="3">
                  <c:v>20</c:v>
                </c:pt>
                <c:pt idx="4">
                  <c:v>22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D-4AEE-8442-9B54B3EF6F1F}"/>
            </c:ext>
          </c:extLst>
        </c:ser>
        <c:ser>
          <c:idx val="1"/>
          <c:order val="1"/>
          <c:tx>
            <c:strRef>
              <c:f>Foglio1!$B$3</c:f>
              <c:strCache>
                <c:ptCount val="1"/>
                <c:pt idx="0">
                  <c:v>target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4">
                        <a:lumMod val="1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Foglio1!$B$4:$B$9</c:f>
              <c:numCache>
                <c:formatCode>General</c:formatCode>
                <c:ptCount val="6"/>
                <c:pt idx="0">
                  <c:v>132</c:v>
                </c:pt>
                <c:pt idx="1">
                  <c:v>85</c:v>
                </c:pt>
                <c:pt idx="2">
                  <c:v>15</c:v>
                </c:pt>
                <c:pt idx="3">
                  <c:v>32</c:v>
                </c:pt>
                <c:pt idx="4">
                  <c:v>32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D-4AEE-8442-9B54B3EF6F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20554624"/>
        <c:axId val="920545888"/>
      </c:barChart>
      <c:catAx>
        <c:axId val="920554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0545888"/>
        <c:crosses val="autoZero"/>
        <c:auto val="1"/>
        <c:lblAlgn val="ctr"/>
        <c:lblOffset val="100"/>
        <c:noMultiLvlLbl val="0"/>
      </c:catAx>
      <c:valAx>
        <c:axId val="920545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2055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25417433965881"/>
          <c:y val="6.4446280245835083E-2"/>
          <c:w val="0.19535250738691501"/>
          <c:h val="6.897698955215088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0.67637</cdr:x>
      <cdr:y>0.92613</cdr:y>
    </cdr:from>
    <cdr:to>
      <cdr:x>0.81277</cdr:x>
      <cdr:y>1</cdr:y>
    </cdr:to>
    <cdr:sp macro="" textlink="">
      <cdr:nvSpPr>
        <cdr:cNvPr id="2" name="TextBox 57">
          <a:extLst xmlns:a="http://schemas.openxmlformats.org/drawingml/2006/main">
            <a:ext uri="{FF2B5EF4-FFF2-40B4-BE49-F238E27FC236}">
              <a16:creationId xmlns:a16="http://schemas.microsoft.com/office/drawing/2014/main" id="{9237B637-7FEE-4DF0-A1AF-D0065AC9B57B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44962" y="4244494"/>
          <a:ext cx="117870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300"/>
            </a:spcBef>
            <a:spcAft>
              <a:spcPts val="300"/>
            </a:spcAft>
            <a:buClrTx/>
            <a:buSzTx/>
            <a:buFont typeface="Segoe UI" panose="020B0502040204020203" pitchFamily="34" charset="0"/>
            <a:buNone/>
            <a:tabLst/>
            <a:defRPr/>
          </a:pPr>
          <a:r>
            <a: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0A2542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rPr>
            <a:t>Inclusione e coesione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C6DB0BD-A284-4B7A-995D-5907076D54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0A0988-82D9-47B1-9083-E8ADEAC94E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19E85A0-A9E8-4992-9598-F43E60E15C96}" type="datetimeFigureOut">
              <a:rPr lang="it-IT"/>
              <a:pPr>
                <a:defRPr/>
              </a:pPr>
              <a:t>17/12/2021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9EE7227B-7396-438F-ABCA-2055B6DD58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EAB06D70-B0CE-4379-BFC7-CD96AB766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443C0F-E8D3-46F1-990E-F3969B1E2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1A5C56-D40F-4C57-9AC8-A4990D710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BFB6534E-CEEA-4E02-94B6-D10D8D8E5EF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>
            <a:extLst>
              <a:ext uri="{FF2B5EF4-FFF2-40B4-BE49-F238E27FC236}">
                <a16:creationId xmlns:a16="http://schemas.microsoft.com/office/drawing/2014/main" id="{0612AA94-CF7A-42D3-9EA4-1F44833537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>
            <a:extLst>
              <a:ext uri="{FF2B5EF4-FFF2-40B4-BE49-F238E27FC236}">
                <a16:creationId xmlns:a16="http://schemas.microsoft.com/office/drawing/2014/main" id="{E03EE67B-55D3-4CE0-A25C-A323F71656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D390D30A-12C4-42C6-B2E8-CE988B021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DB39A9-7F9B-4AD5-B941-641F046479C5}" type="slidenum">
              <a:rPr lang="it-IT" altLang="it-IT" sz="1200"/>
              <a:pPr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 December 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8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6.emf"/><Relationship Id="rId5" Type="http://schemas.openxmlformats.org/officeDocument/2006/relationships/tags" Target="../tags/tag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8">
            <a:extLst>
              <a:ext uri="{FF2B5EF4-FFF2-40B4-BE49-F238E27FC236}">
                <a16:creationId xmlns:a16="http://schemas.microsoft.com/office/drawing/2014/main" id="{49BFA369-42A7-4078-B79B-27D2E3AA5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10">
            <a:extLst>
              <a:ext uri="{FF2B5EF4-FFF2-40B4-BE49-F238E27FC236}">
                <a16:creationId xmlns:a16="http://schemas.microsoft.com/office/drawing/2014/main" id="{A66C6841-E7B0-4062-BEAF-FAA87EE3B37C}"/>
              </a:ext>
            </a:extLst>
          </p:cNvPr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11">
            <a:extLst>
              <a:ext uri="{FF2B5EF4-FFF2-40B4-BE49-F238E27FC236}">
                <a16:creationId xmlns:a16="http://schemas.microsoft.com/office/drawing/2014/main" id="{331947EF-8EFB-4A95-A659-4AFED33EB230}"/>
              </a:ext>
            </a:extLst>
          </p:cNvPr>
          <p:cNvCxnSpPr/>
          <p:nvPr userDrawn="1"/>
        </p:nvCxnSpPr>
        <p:spPr bwMode="auto">
          <a:xfrm flipV="1">
            <a:off x="2484438" y="2879725"/>
            <a:ext cx="0" cy="900113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Immagine 13">
            <a:extLst>
              <a:ext uri="{FF2B5EF4-FFF2-40B4-BE49-F238E27FC236}">
                <a16:creationId xmlns:a16="http://schemas.microsoft.com/office/drawing/2014/main" id="{12E1E2E2-C17E-4FAA-A028-F4850D89D1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218238"/>
            <a:ext cx="181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4">
            <a:extLst>
              <a:ext uri="{FF2B5EF4-FFF2-40B4-BE49-F238E27FC236}">
                <a16:creationId xmlns:a16="http://schemas.microsoft.com/office/drawing/2014/main" id="{81A8D69F-535F-43C3-A84B-35DAF10DDE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79725"/>
            <a:ext cx="22637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3430" y="2880000"/>
            <a:ext cx="6120208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3430" y="3501009"/>
            <a:ext cx="6120208" cy="360039"/>
          </a:xfrm>
          <a:prstGeom prst="rect">
            <a:avLst/>
          </a:prstGeom>
        </p:spPr>
        <p:txBody>
          <a:bodyPr/>
          <a:lstStyle>
            <a:lvl1pPr marL="0" indent="0" algn="l"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7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000" y="1800000"/>
            <a:ext cx="8384798" cy="41442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52AB93-3F2F-440B-B9DE-308A95EF13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53138" y="6456363"/>
            <a:ext cx="2840037" cy="141287"/>
          </a:xfrm>
        </p:spPr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0DA76E-5858-4BA8-9D18-ECC7484F8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53138" y="6227763"/>
            <a:ext cx="2840037" cy="1905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0CF152-23A3-4B9C-997C-3683F6DA6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3138" y="6608763"/>
            <a:ext cx="2840037" cy="179387"/>
          </a:xfrm>
        </p:spPr>
        <p:txBody>
          <a:bodyPr/>
          <a:lstStyle>
            <a:lvl1pPr algn="r">
              <a:defRPr/>
            </a:lvl1pPr>
          </a:lstStyle>
          <a:p>
            <a:fld id="{8C182C20-A9CE-426B-BCC4-03025E2D19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817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4008" y="1800000"/>
            <a:ext cx="4140000" cy="4143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360000" y="1800000"/>
            <a:ext cx="4140000" cy="41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119134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5481DD-28A6-4304-84CC-1E79A289CD8D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xfrm>
            <a:off x="6053138" y="6456363"/>
            <a:ext cx="2840037" cy="141287"/>
          </a:xfrm>
        </p:spPr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BC4D3-FE0B-4D12-838B-1D145A2CA9BB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xfrm>
            <a:off x="6053138" y="6227763"/>
            <a:ext cx="2840037" cy="1905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BF092-6D08-448B-9B1C-C71188FC3DE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xfrm>
            <a:off x="6053138" y="6608763"/>
            <a:ext cx="2840037" cy="179387"/>
          </a:xfrm>
        </p:spPr>
        <p:txBody>
          <a:bodyPr/>
          <a:lstStyle>
            <a:lvl1pPr algn="r">
              <a:defRPr/>
            </a:lvl1pPr>
          </a:lstStyle>
          <a:p>
            <a:fld id="{A832D8C5-DCE2-4843-897D-9F90B01116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772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44008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0" name="Segnaposto contenuto 3"/>
          <p:cNvSpPr>
            <a:spLocks noGrp="1"/>
          </p:cNvSpPr>
          <p:nvPr>
            <p:ph sz="half" idx="13"/>
          </p:nvPr>
        </p:nvSpPr>
        <p:spPr>
          <a:xfrm>
            <a:off x="4644008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idx="17"/>
          </p:nvPr>
        </p:nvSpPr>
        <p:spPr>
          <a:xfrm>
            <a:off x="360000" y="1124744"/>
            <a:ext cx="4140000" cy="916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8"/>
          </p:nvPr>
        </p:nvSpPr>
        <p:spPr>
          <a:xfrm>
            <a:off x="360000" y="2174875"/>
            <a:ext cx="4140000" cy="377440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</a:t>
            </a:r>
          </a:p>
          <a:p>
            <a:pPr lvl="0"/>
            <a:r>
              <a:rPr lang="it-IT" dirty="0"/>
              <a:t>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384798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A5818E-0603-4BE2-B178-25D6E479FDD2}"/>
              </a:ext>
            </a:extLst>
          </p:cNvPr>
          <p:cNvSpPr>
            <a:spLocks noGrp="1" noChangeArrowheads="1"/>
          </p:cNvSpPr>
          <p:nvPr>
            <p:ph type="dt" sz="half" idx="19"/>
          </p:nvPr>
        </p:nvSpPr>
        <p:spPr>
          <a:xfrm>
            <a:off x="6053138" y="6456363"/>
            <a:ext cx="2840037" cy="141287"/>
          </a:xfrm>
        </p:spPr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7AE152-F830-4A6B-B07E-71F3047D982B}"/>
              </a:ext>
            </a:extLst>
          </p:cNvPr>
          <p:cNvSpPr>
            <a:spLocks noGrp="1" noChangeArrowheads="1"/>
          </p:cNvSpPr>
          <p:nvPr>
            <p:ph type="ftr" sz="quarter" idx="20"/>
          </p:nvPr>
        </p:nvSpPr>
        <p:spPr>
          <a:xfrm>
            <a:off x="6053138" y="6227763"/>
            <a:ext cx="2840037" cy="1905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  <a:endParaRPr lang="it-IT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CA278F-5B86-498C-86E8-1960C1C2E829}"/>
              </a:ext>
            </a:extLst>
          </p:cNvPr>
          <p:cNvSpPr>
            <a:spLocks noGrp="1" noChangeArrowheads="1"/>
          </p:cNvSpPr>
          <p:nvPr>
            <p:ph type="sldNum" sz="quarter" idx="21"/>
          </p:nvPr>
        </p:nvSpPr>
        <p:spPr>
          <a:xfrm>
            <a:off x="6053138" y="6608763"/>
            <a:ext cx="2840037" cy="179387"/>
          </a:xfrm>
        </p:spPr>
        <p:txBody>
          <a:bodyPr/>
          <a:lstStyle>
            <a:lvl1pPr algn="r">
              <a:defRPr/>
            </a:lvl1pPr>
          </a:lstStyle>
          <a:p>
            <a:fld id="{B38FADBB-674A-4987-9E29-04424D0835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69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9492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5AE79C-696A-4946-9F57-7ACFAD2DA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53138" y="6456363"/>
            <a:ext cx="2840037" cy="141287"/>
          </a:xfrm>
        </p:spPr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86A4A5-E8C9-4488-9F7E-0B69E2C3C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53138" y="6227763"/>
            <a:ext cx="2840037" cy="1905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FBC25-B62F-4938-88E9-9291F5893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3138" y="6608763"/>
            <a:ext cx="2840037" cy="179387"/>
          </a:xfrm>
        </p:spPr>
        <p:txBody>
          <a:bodyPr/>
          <a:lstStyle>
            <a:lvl1pPr algn="r">
              <a:defRPr/>
            </a:lvl1pPr>
          </a:lstStyle>
          <a:p>
            <a:fld id="{EE40E649-B7F4-4077-8C36-C15E3600A43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654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0000" y="1196752"/>
            <a:ext cx="8420334" cy="47525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0334" cy="6546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DA0BC-413B-448E-A2EC-5A74BDE0C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53138" y="6456363"/>
            <a:ext cx="2840037" cy="141287"/>
          </a:xfrm>
        </p:spPr>
        <p:txBody>
          <a:bodyPr/>
          <a:lstStyle>
            <a:lvl1pPr algn="r">
              <a:defRPr dirty="0" smtClean="0"/>
            </a:lvl1pPr>
          </a:lstStyle>
          <a:p>
            <a:pPr>
              <a:defRPr/>
            </a:pPr>
            <a:r>
              <a:rPr lang="it-IT"/>
              <a:t>Luogo, 21/10/2013</a:t>
            </a:r>
            <a:endParaRPr lang="it-IT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D9F38E-468D-45DF-8460-161F3BE7B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53138" y="6227763"/>
            <a:ext cx="2840037" cy="1905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/>
              <a:t>Titolo presentazione</a:t>
            </a:r>
            <a:endParaRPr lang="it-IT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E31E1-EBCB-4DFC-83BD-63F53061A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53138" y="6608763"/>
            <a:ext cx="2840037" cy="179387"/>
          </a:xfrm>
        </p:spPr>
        <p:txBody>
          <a:bodyPr/>
          <a:lstStyle>
            <a:lvl1pPr algn="r">
              <a:defRPr/>
            </a:lvl1pPr>
          </a:lstStyle>
          <a:p>
            <a:fld id="{76AA460A-B96C-4D43-B809-977C24D699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33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225"/>
              </a:spcBef>
              <a:spcAft>
                <a:spcPts val="225"/>
              </a:spcAft>
            </a:pPr>
            <a:endParaRPr lang="en-US" sz="1800" b="0" i="0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16052" y="172212"/>
            <a:ext cx="8311896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it-IT" sz="1800" b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16052" y="884726"/>
            <a:ext cx="8311896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it-IT" sz="1350" b="0" spc="0" baseline="0" dirty="0">
                <a:ln w="6350" cap="flat">
                  <a:noFill/>
                  <a:miter lim="800000"/>
                </a:ln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8484394" y="6533379"/>
            <a:ext cx="244126" cy="10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58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75" b="0" smtClean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pPr algn="r" defTabSz="458058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sz="675" b="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753124" y="6498755"/>
            <a:ext cx="5458396" cy="9233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 sz="600" dirty="0"/>
              <a:t>Fonte: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416051" y="41598"/>
            <a:ext cx="2882504" cy="9233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it-IT" sz="600" b="0" cap="all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4321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3">
            <a:extLst>
              <a:ext uri="{FF2B5EF4-FFF2-40B4-BE49-F238E27FC236}">
                <a16:creationId xmlns:a16="http://schemas.microsoft.com/office/drawing/2014/main" id="{672D9490-43B8-414A-A6A1-D1AD7C71610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6D6C6FE1-BBC9-4F0B-9CDF-9E2861098D48}"/>
              </a:ext>
            </a:extLst>
          </p:cNvPr>
          <p:cNvCxnSpPr/>
          <p:nvPr userDrawn="1"/>
        </p:nvCxnSpPr>
        <p:spPr bwMode="auto">
          <a:xfrm>
            <a:off x="360363" y="6119813"/>
            <a:ext cx="8423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4">
            <a:extLst>
              <a:ext uri="{FF2B5EF4-FFF2-40B4-BE49-F238E27FC236}">
                <a16:creationId xmlns:a16="http://schemas.microsoft.com/office/drawing/2014/main" id="{969AFB2D-D883-40F2-A421-C0E1DECEF9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0425" y="6456363"/>
            <a:ext cx="2840038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Luogo, 28/02/2011</a:t>
            </a:r>
            <a:endParaRPr lang="it-IT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7D38BB-C443-4503-B95B-3229C22A25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0425" y="6227763"/>
            <a:ext cx="28400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0B3066"/>
                </a:solidFill>
                <a:latin typeface="+mj-lt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Titolo presentazione</a:t>
            </a:r>
            <a:endParaRPr lang="it-IT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C8A373-908C-433A-9CFE-36EA6116EA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608763"/>
            <a:ext cx="2840038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Tahoma" panose="020B0604030504040204" pitchFamily="34" charset="0"/>
              </a:defRPr>
            </a:lvl1pPr>
          </a:lstStyle>
          <a:p>
            <a:fld id="{0F6F29BC-3D81-40C7-BDE0-DEBE925804D5}" type="slidenum">
              <a:rPr lang="it-IT" altLang="it-IT"/>
              <a:pPr/>
              <a:t>‹N›</a:t>
            </a:fld>
            <a:endParaRPr lang="it-IT" altLang="it-IT"/>
          </a:p>
        </p:txBody>
      </p:sp>
      <p:pic>
        <p:nvPicPr>
          <p:cNvPr id="1031" name="Immagine 5">
            <a:extLst>
              <a:ext uri="{FF2B5EF4-FFF2-40B4-BE49-F238E27FC236}">
                <a16:creationId xmlns:a16="http://schemas.microsoft.com/office/drawing/2014/main" id="{3CE282A4-6318-41AB-8ED7-DF6A1306F34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300788"/>
            <a:ext cx="3508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magine 10">
            <a:extLst>
              <a:ext uri="{FF2B5EF4-FFF2-40B4-BE49-F238E27FC236}">
                <a16:creationId xmlns:a16="http://schemas.microsoft.com/office/drawing/2014/main" id="{3FD53BAA-B2DA-4CB4-8E5B-F0EA29BFB71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6300788"/>
            <a:ext cx="9953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B3066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B3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500">
          <a:solidFill>
            <a:srgbClr val="0B3066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3.e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CEDA7C33-6A8F-41FA-8463-3899116A7A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71662" y="2060848"/>
            <a:ext cx="6192837" cy="1368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t-IT" altLang="it-IT" sz="2600" b="1" dirty="0">
                <a:solidFill>
                  <a:srgbClr val="002060"/>
                </a:solidFill>
                <a:cs typeface="+mn-cs"/>
              </a:rPr>
              <a:t>Il PNRR: cosa comporta un piano </a:t>
            </a:r>
            <a:r>
              <a:rPr lang="it-IT" altLang="it-IT" sz="2600" b="1">
                <a:solidFill>
                  <a:srgbClr val="002060"/>
                </a:solidFill>
                <a:cs typeface="+mn-cs"/>
              </a:rPr>
              <a:t>di performance </a:t>
            </a:r>
            <a:r>
              <a:rPr lang="it-IT" altLang="it-IT" sz="2600" b="1" dirty="0">
                <a:solidFill>
                  <a:srgbClr val="002060"/>
                </a:solidFill>
                <a:cs typeface="+mn-cs"/>
              </a:rPr>
              <a:t>nelle relazioni tra centro e periferia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938F94-DB8A-426D-ADCC-1317CB100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5801" y="5589240"/>
            <a:ext cx="3060698" cy="360039"/>
          </a:xfrm>
        </p:spPr>
        <p:txBody>
          <a:bodyPr/>
          <a:lstStyle/>
          <a:p>
            <a:pPr algn="r"/>
            <a:r>
              <a:rPr lang="it-IT" sz="1800" i="1" kern="1200" dirty="0">
                <a:solidFill>
                  <a:srgbClr val="0B3066"/>
                </a:solidFill>
                <a:latin typeface="+mn-lt"/>
                <a:ea typeface="MS PGothic" panose="020B0600070205080204" pitchFamily="34" charset="-128"/>
              </a:rPr>
              <a:t>Aline Pennisi e Sonia Caffù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4632562-A67B-4C71-A8FB-D68378C84208}"/>
              </a:ext>
            </a:extLst>
          </p:cNvPr>
          <p:cNvSpPr txBox="1">
            <a:spLocks/>
          </p:cNvSpPr>
          <p:nvPr/>
        </p:nvSpPr>
        <p:spPr>
          <a:xfrm>
            <a:off x="2550160" y="3602038"/>
            <a:ext cx="6593840" cy="90708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bg1">
                    <a:lumMod val="50000"/>
                  </a:schemeClr>
                </a:solidFill>
                <a:latin typeface="Frutiger LT 45 Ligh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500">
                <a:solidFill>
                  <a:srgbClr val="0B3066"/>
                </a:solidFill>
                <a:latin typeface="+mn-lt"/>
                <a:ea typeface="+mn-ea"/>
              </a:defRPr>
            </a:lvl9pPr>
          </a:lstStyle>
          <a:p>
            <a:r>
              <a:rPr lang="it-IT" sz="2000" b="1" i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Quarto Convegno Nazionale di Contabilità Pubblica</a:t>
            </a:r>
          </a:p>
          <a:p>
            <a:r>
              <a:rPr lang="it-IT" sz="2000" b="1" i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Venezia, Dicembre 2021 </a:t>
            </a:r>
            <a:endParaRPr lang="it-IT" sz="2000" b="1" i="1" kern="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6" hidden="1">
            <a:extLst>
              <a:ext uri="{FF2B5EF4-FFF2-40B4-BE49-F238E27FC236}">
                <a16:creationId xmlns:a16="http://schemas.microsoft.com/office/drawing/2014/main" id="{65C88A9C-1E18-44D3-831D-CFC574542F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6" imgW="408" imgH="408" progId="TCLayout.ActiveDocument.1">
                  <p:embed/>
                </p:oleObj>
              </mc:Choice>
              <mc:Fallback>
                <p:oleObj name="think-cell Slide" r:id="rId6" imgW="408" imgH="408" progId="TCLayout.ActiveDocument.1">
                  <p:embed/>
                  <p:pic>
                    <p:nvPicPr>
                      <p:cNvPr id="40" name="Object 6" hidden="1">
                        <a:extLst>
                          <a:ext uri="{FF2B5EF4-FFF2-40B4-BE49-F238E27FC236}">
                            <a16:creationId xmlns:a16="http://schemas.microsoft.com/office/drawing/2014/main" id="{65C88A9C-1E18-44D3-831D-CFC574542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" hidden="1">
            <a:extLst>
              <a:ext uri="{FF2B5EF4-FFF2-40B4-BE49-F238E27FC236}">
                <a16:creationId xmlns:a16="http://schemas.microsoft.com/office/drawing/2014/main" id="{5BF40691-3033-4D20-BF77-EAC06A034B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endParaRPr lang="en-US" sz="18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7C0D9C-DAD4-473C-97E3-C9CE822935B9}"/>
              </a:ext>
            </a:extLst>
          </p:cNvPr>
          <p:cNvSpPr txBox="1">
            <a:spLocks/>
          </p:cNvSpPr>
          <p:nvPr/>
        </p:nvSpPr>
        <p:spPr>
          <a:xfrm>
            <a:off x="200961" y="1046964"/>
            <a:ext cx="3808203" cy="8808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buClr>
                <a:srgbClr val="FFFFFF"/>
              </a:buClr>
              <a:buNone/>
              <a:defRPr/>
            </a:pPr>
            <a:r>
              <a:rPr lang="it-IT" sz="1500" b="1" dirty="0">
                <a:solidFill>
                  <a:srgbClr val="0B2466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INVESTIMENTI ARTICOLATI IN 6 MISSIONI, 16 COMPONENTI </a:t>
            </a:r>
          </a:p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buClr>
                <a:srgbClr val="FFFFFF"/>
              </a:buClr>
              <a:buNone/>
              <a:defRPr/>
            </a:pPr>
            <a:r>
              <a:rPr lang="it-IT" sz="1500" b="1" dirty="0">
                <a:solidFill>
                  <a:srgbClr val="0B2466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(190 misure)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665199-A0D6-450B-8262-96CC79B81CB6}"/>
              </a:ext>
            </a:extLst>
          </p:cNvPr>
          <p:cNvSpPr>
            <a:spLocks/>
          </p:cNvSpPr>
          <p:nvPr/>
        </p:nvSpPr>
        <p:spPr>
          <a:xfrm>
            <a:off x="503691" y="2085868"/>
            <a:ext cx="3202739" cy="5043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endParaRPr lang="it-IT" sz="12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405BD49-2A2B-4038-B1CE-1F3752FF5D71}"/>
              </a:ext>
            </a:extLst>
          </p:cNvPr>
          <p:cNvSpPr/>
          <p:nvPr/>
        </p:nvSpPr>
        <p:spPr>
          <a:xfrm>
            <a:off x="503691" y="2687065"/>
            <a:ext cx="3202739" cy="4644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endParaRPr lang="it-IT" sz="1200" dirty="0">
              <a:solidFill>
                <a:srgbClr val="FFFFFF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7B8C018-F2B6-4139-8F03-19920E5E31F2}"/>
              </a:ext>
            </a:extLst>
          </p:cNvPr>
          <p:cNvSpPr/>
          <p:nvPr/>
        </p:nvSpPr>
        <p:spPr>
          <a:xfrm>
            <a:off x="514324" y="3276836"/>
            <a:ext cx="3202739" cy="4644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endParaRPr lang="it-IT" sz="1200" dirty="0">
              <a:solidFill>
                <a:srgbClr val="FFFFFF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DF9C94-6079-4EF1-8240-CD08E2C5DF42}"/>
              </a:ext>
            </a:extLst>
          </p:cNvPr>
          <p:cNvSpPr/>
          <p:nvPr/>
        </p:nvSpPr>
        <p:spPr>
          <a:xfrm>
            <a:off x="514324" y="3866542"/>
            <a:ext cx="3202739" cy="4644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endParaRPr lang="it-IT" sz="1200" dirty="0">
              <a:solidFill>
                <a:srgbClr val="FFFFFF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CA9133-D7A7-494C-B6DD-9D3E2A0BE319}"/>
              </a:ext>
            </a:extLst>
          </p:cNvPr>
          <p:cNvSpPr/>
          <p:nvPr/>
        </p:nvSpPr>
        <p:spPr>
          <a:xfrm>
            <a:off x="514324" y="4451440"/>
            <a:ext cx="3202739" cy="4644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endParaRPr lang="it-IT" sz="1200" dirty="0">
              <a:solidFill>
                <a:srgbClr val="FFFFFF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25B036A-2AD8-4335-AD8E-119181CAD368}"/>
              </a:ext>
            </a:extLst>
          </p:cNvPr>
          <p:cNvSpPr/>
          <p:nvPr/>
        </p:nvSpPr>
        <p:spPr>
          <a:xfrm>
            <a:off x="514324" y="5067812"/>
            <a:ext cx="3202739" cy="4644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endParaRPr lang="it-IT" sz="1200" dirty="0">
              <a:solidFill>
                <a:srgbClr val="FFFFFF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18AEACF-BAA3-4773-B841-EAE265A03767}"/>
              </a:ext>
            </a:extLst>
          </p:cNvPr>
          <p:cNvSpPr txBox="1">
            <a:spLocks/>
          </p:cNvSpPr>
          <p:nvPr/>
        </p:nvSpPr>
        <p:spPr>
          <a:xfrm>
            <a:off x="631592" y="2188307"/>
            <a:ext cx="3085470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2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1. Digitalizzazione, innovazione, competitività e cultura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8D972C3-A722-4383-A4AC-5A116753CD8C}"/>
              </a:ext>
            </a:extLst>
          </p:cNvPr>
          <p:cNvSpPr txBox="1">
            <a:spLocks/>
          </p:cNvSpPr>
          <p:nvPr/>
        </p:nvSpPr>
        <p:spPr>
          <a:xfrm>
            <a:off x="586862" y="2744929"/>
            <a:ext cx="2946944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  <a:sym typeface="Tahoma" panose="020B0604030504040204" pitchFamily="34" charset="0"/>
              </a:rPr>
              <a:t>2. Rivoluzione verde e transizione ecologica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D154E2-A5F6-46EE-B23A-DA64C76A7EA2}"/>
              </a:ext>
            </a:extLst>
          </p:cNvPr>
          <p:cNvSpPr txBox="1">
            <a:spLocks/>
          </p:cNvSpPr>
          <p:nvPr/>
        </p:nvSpPr>
        <p:spPr>
          <a:xfrm>
            <a:off x="631591" y="3303437"/>
            <a:ext cx="2946944" cy="3693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  <a:sym typeface="Tahoma" panose="020B0604030504040204" pitchFamily="34" charset="0"/>
              </a:rPr>
              <a:t>3. Infrastrutture per una mobilità sostenibile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295964-339D-446E-B2CF-CE2892C0B40B}"/>
              </a:ext>
            </a:extLst>
          </p:cNvPr>
          <p:cNvSpPr txBox="1">
            <a:spLocks/>
          </p:cNvSpPr>
          <p:nvPr/>
        </p:nvSpPr>
        <p:spPr>
          <a:xfrm>
            <a:off x="631593" y="3945342"/>
            <a:ext cx="2822660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  <a:sym typeface="Tahoma" panose="020B0604030504040204" pitchFamily="34" charset="0"/>
              </a:rPr>
              <a:t>4. Istruzione e ricerca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6029F1-7E37-41F3-9F1E-1F3987643C04}"/>
              </a:ext>
            </a:extLst>
          </p:cNvPr>
          <p:cNvSpPr txBox="1">
            <a:spLocks/>
          </p:cNvSpPr>
          <p:nvPr/>
        </p:nvSpPr>
        <p:spPr>
          <a:xfrm>
            <a:off x="631591" y="4534895"/>
            <a:ext cx="2822660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  <a:sym typeface="Tahoma" panose="020B0604030504040204" pitchFamily="34" charset="0"/>
              </a:rPr>
              <a:t>5. Inclusione e coesione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DEE91E-7B45-4B06-BEF9-F2DE67A37D47}"/>
              </a:ext>
            </a:extLst>
          </p:cNvPr>
          <p:cNvSpPr txBox="1">
            <a:spLocks/>
          </p:cNvSpPr>
          <p:nvPr/>
        </p:nvSpPr>
        <p:spPr>
          <a:xfrm>
            <a:off x="631593" y="5132340"/>
            <a:ext cx="2822660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200" dirty="0">
                <a:solidFill>
                  <a:srgbClr val="FFFFFF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  <a:sym typeface="Tahoma" panose="020B0604030504040204" pitchFamily="34" charset="0"/>
              </a:rPr>
              <a:t>6. Salute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E254CD-3F50-498B-8DBB-5CFAD67A9200}"/>
              </a:ext>
            </a:extLst>
          </p:cNvPr>
          <p:cNvGrpSpPr/>
          <p:nvPr/>
        </p:nvGrpSpPr>
        <p:grpSpPr>
          <a:xfrm>
            <a:off x="4355172" y="2250344"/>
            <a:ext cx="1217631" cy="2704414"/>
            <a:chOff x="11608939" y="2084566"/>
            <a:chExt cx="1811785" cy="298007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09B9C24-B260-4250-B659-3E35DB25FE9D}"/>
                </a:ext>
              </a:extLst>
            </p:cNvPr>
            <p:cNvSpPr txBox="1">
              <a:spLocks/>
            </p:cNvSpPr>
            <p:nvPr/>
          </p:nvSpPr>
          <p:spPr>
            <a:xfrm>
              <a:off x="11608939" y="2220852"/>
              <a:ext cx="1811785" cy="627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Font typeface="Segoe UI" panose="020B0502040204020203" pitchFamily="34" charset="0"/>
                <a:buChar char="​"/>
                <a:defRPr lang="en-US" sz="1600" dirty="0">
                  <a:solidFill>
                    <a:srgbClr val="0B24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28600" lvl="1" indent="-230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Wingdings" panose="05000000000000000000" pitchFamily="2" charset="2"/>
                <a:buChar char="§"/>
                <a:defRPr lang="en-US" sz="1600" dirty="0">
                  <a:solidFill>
                    <a:srgbClr val="0B24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  <a:lvl3pPr marL="439200" lvl="2" indent="-208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10000"/>
                <a:buFont typeface="Arial" panose="020B0604020202020204" pitchFamily="34" charset="0"/>
                <a:buChar char="‒"/>
                <a:defRPr lang="en-US" sz="1600" dirty="0">
                  <a:solidFill>
                    <a:srgbClr val="0B24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3pPr>
              <a:lvl4pPr marL="604800" lvl="3" indent="-1548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lang="en-US" sz="1600" dirty="0">
                  <a:solidFill>
                    <a:srgbClr val="0B24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4pPr>
              <a:lvl5pPr marL="813600" lvl="4" indent="-147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̶"/>
                <a:defRPr lang="en-US" sz="1600" dirty="0">
                  <a:solidFill>
                    <a:srgbClr val="0B24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algn="ctr" defTabSz="685800" eaLnBrk="1" fontAlgn="auto" hangingPunct="1">
                <a:spcBef>
                  <a:spcPts val="225"/>
                </a:spcBef>
                <a:spcAft>
                  <a:spcPts val="225"/>
                </a:spcAft>
                <a:buSzPct val="100000"/>
                <a:defRPr/>
              </a:pPr>
              <a:r>
                <a:rPr lang="it-IT" sz="1050" dirty="0">
                  <a:latin typeface="+mj-lt"/>
                  <a:cs typeface="Times New Roman" panose="02020603050405020304" pitchFamily="18" charset="0"/>
                  <a:sym typeface="Tahoma" panose="020B0604030504040204" pitchFamily="34" charset="0"/>
                </a:rPr>
                <a:t>Investimenti complessivi</a:t>
              </a:r>
              <a:br>
                <a:rPr lang="it-IT" sz="1050" dirty="0">
                  <a:latin typeface="+mj-lt"/>
                  <a:cs typeface="Times New Roman" panose="02020603050405020304" pitchFamily="18" charset="0"/>
                  <a:sym typeface="Tahoma" panose="020B0604030504040204" pitchFamily="34" charset="0"/>
                </a:rPr>
              </a:br>
              <a:r>
                <a:rPr lang="it-IT" b="1" dirty="0">
                  <a:latin typeface="+mj-lt"/>
                  <a:cs typeface="Times New Roman" panose="02020603050405020304" pitchFamily="18" charset="0"/>
                  <a:sym typeface="Tahoma" panose="020B0604030504040204" pitchFamily="34" charset="0"/>
                </a:rPr>
                <a:t>€222,1 mld</a:t>
              </a: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6646676-6EF1-4702-89A3-8831230492F4}"/>
                </a:ext>
              </a:extLst>
            </p:cNvPr>
            <p:cNvSpPr/>
            <p:nvPr/>
          </p:nvSpPr>
          <p:spPr>
            <a:xfrm>
              <a:off x="11631953" y="2084566"/>
              <a:ext cx="1776132" cy="254360"/>
            </a:xfrm>
            <a:custGeom>
              <a:avLst/>
              <a:gdLst>
                <a:gd name="connsiteX0" fmla="*/ 0 w 3339193"/>
                <a:gd name="connsiteY0" fmla="*/ 220436 h 220436"/>
                <a:gd name="connsiteX1" fmla="*/ 0 w 3339193"/>
                <a:gd name="connsiteY1" fmla="*/ 0 h 220436"/>
                <a:gd name="connsiteX2" fmla="*/ 3339193 w 3339193"/>
                <a:gd name="connsiteY2" fmla="*/ 0 h 220436"/>
                <a:gd name="connsiteX3" fmla="*/ 3339193 w 3339193"/>
                <a:gd name="connsiteY3" fmla="*/ 212272 h 2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193" h="220436">
                  <a:moveTo>
                    <a:pt x="0" y="220436"/>
                  </a:moveTo>
                  <a:lnTo>
                    <a:pt x="0" y="0"/>
                  </a:lnTo>
                  <a:lnTo>
                    <a:pt x="3339193" y="0"/>
                  </a:lnTo>
                  <a:lnTo>
                    <a:pt x="3339193" y="212272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37388A4-3C00-4863-AB10-6DE1B823821F}"/>
                </a:ext>
              </a:extLst>
            </p:cNvPr>
            <p:cNvSpPr/>
            <p:nvPr/>
          </p:nvSpPr>
          <p:spPr>
            <a:xfrm flipV="1">
              <a:off x="11631953" y="4810276"/>
              <a:ext cx="1776132" cy="254360"/>
            </a:xfrm>
            <a:custGeom>
              <a:avLst/>
              <a:gdLst>
                <a:gd name="connsiteX0" fmla="*/ 0 w 3339193"/>
                <a:gd name="connsiteY0" fmla="*/ 220436 h 220436"/>
                <a:gd name="connsiteX1" fmla="*/ 0 w 3339193"/>
                <a:gd name="connsiteY1" fmla="*/ 0 h 220436"/>
                <a:gd name="connsiteX2" fmla="*/ 3339193 w 3339193"/>
                <a:gd name="connsiteY2" fmla="*/ 0 h 220436"/>
                <a:gd name="connsiteX3" fmla="*/ 3339193 w 3339193"/>
                <a:gd name="connsiteY3" fmla="*/ 212272 h 22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193" h="220436">
                  <a:moveTo>
                    <a:pt x="0" y="220436"/>
                  </a:moveTo>
                  <a:lnTo>
                    <a:pt x="0" y="0"/>
                  </a:lnTo>
                  <a:lnTo>
                    <a:pt x="3339193" y="0"/>
                  </a:lnTo>
                  <a:lnTo>
                    <a:pt x="3339193" y="212272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9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49997AC6-9F72-40F7-9CC7-FC48AD03CC6E}"/>
              </a:ext>
            </a:extLst>
          </p:cNvPr>
          <p:cNvSpPr txBox="1"/>
          <p:nvPr/>
        </p:nvSpPr>
        <p:spPr>
          <a:xfrm>
            <a:off x="6772700" y="2983793"/>
            <a:ext cx="1623761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500" dirty="0">
                <a:solidFill>
                  <a:srgbClr val="FFFFFF"/>
                </a:solidFill>
                <a:latin typeface="Garamond" panose="02020404030301010803" pitchFamily="18" charset="0"/>
                <a:ea typeface="Tahoma" panose="020B0604030504040204" pitchFamily="34" charset="0"/>
                <a:cs typeface="Times New Roman" panose="02020603050405020304" pitchFamily="18" charset="0"/>
                <a:sym typeface="Tahoma" panose="020B0604030504040204" pitchFamily="34" charset="0"/>
              </a:rPr>
              <a:t>Inclusione giovanile</a:t>
            </a:r>
          </a:p>
        </p:txBody>
      </p:sp>
      <p:sp>
        <p:nvSpPr>
          <p:cNvPr id="63" name="TextBox 68">
            <a:extLst>
              <a:ext uri="{FF2B5EF4-FFF2-40B4-BE49-F238E27FC236}">
                <a16:creationId xmlns:a16="http://schemas.microsoft.com/office/drawing/2014/main" id="{E09B9C24-B260-4250-B659-3E35DB25FE9D}"/>
              </a:ext>
            </a:extLst>
          </p:cNvPr>
          <p:cNvSpPr txBox="1">
            <a:spLocks/>
          </p:cNvSpPr>
          <p:nvPr/>
        </p:nvSpPr>
        <p:spPr>
          <a:xfrm>
            <a:off x="4344030" y="3212320"/>
            <a:ext cx="1239914" cy="5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buSzPct val="100000"/>
              <a:buNone/>
              <a:defRPr/>
            </a:pPr>
            <a:r>
              <a:rPr lang="it-IT" sz="1050" dirty="0"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PNRR finanziato da RRF</a:t>
            </a:r>
            <a:br>
              <a:rPr lang="it-IT" sz="1050" dirty="0"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</a:br>
            <a:r>
              <a:rPr lang="it-IT" b="1" dirty="0"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€191,5 </a:t>
            </a:r>
            <a:r>
              <a:rPr lang="it-IT" b="1" dirty="0" err="1"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mld</a:t>
            </a:r>
            <a:endParaRPr lang="it-IT" b="1" dirty="0">
              <a:latin typeface="+mj-lt"/>
              <a:cs typeface="Times New Roman" panose="02020603050405020304" pitchFamily="18" charset="0"/>
              <a:sym typeface="Tahoma" panose="020B0604030504040204" pitchFamily="34" charset="0"/>
            </a:endParaRPr>
          </a:p>
        </p:txBody>
      </p:sp>
      <p:sp>
        <p:nvSpPr>
          <p:cNvPr id="64" name="TextBox 68">
            <a:extLst>
              <a:ext uri="{FF2B5EF4-FFF2-40B4-BE49-F238E27FC236}">
                <a16:creationId xmlns:a16="http://schemas.microsoft.com/office/drawing/2014/main" id="{E09B9C24-B260-4250-B659-3E35DB25FE9D}"/>
              </a:ext>
            </a:extLst>
          </p:cNvPr>
          <p:cNvSpPr txBox="1">
            <a:spLocks/>
          </p:cNvSpPr>
          <p:nvPr/>
        </p:nvSpPr>
        <p:spPr>
          <a:xfrm>
            <a:off x="4434016" y="4095780"/>
            <a:ext cx="1132016" cy="8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buSzPct val="100000"/>
              <a:buNone/>
              <a:defRPr/>
            </a:pPr>
            <a:r>
              <a:rPr lang="it-IT" sz="1050" dirty="0"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Fondo Complementare</a:t>
            </a:r>
            <a:br>
              <a:rPr lang="it-IT" sz="1050" dirty="0"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</a:br>
            <a:r>
              <a:rPr lang="it-IT" b="1" dirty="0">
                <a:latin typeface="+mj-lt"/>
                <a:cs typeface="Times New Roman" panose="02020603050405020304" pitchFamily="18" charset="0"/>
                <a:sym typeface="Tahoma" panose="020B0604030504040204" pitchFamily="34" charset="0"/>
              </a:rPr>
              <a:t>≈€30,6 mld</a:t>
            </a: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3E7C0D9C-DAD4-473C-97E3-C9CE822935B9}"/>
              </a:ext>
            </a:extLst>
          </p:cNvPr>
          <p:cNvSpPr txBox="1">
            <a:spLocks/>
          </p:cNvSpPr>
          <p:nvPr/>
        </p:nvSpPr>
        <p:spPr>
          <a:xfrm>
            <a:off x="5716683" y="1206652"/>
            <a:ext cx="3215726" cy="495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30396" lvl="1" indent="-22679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42793" lvl="2" indent="-215997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7590" lvl="3" indent="-1511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7187" lvl="4" indent="-14759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algn="ctr">
              <a:buClr>
                <a:srgbClr val="FFFFFF"/>
              </a:buClr>
              <a:buNone/>
              <a:defRPr/>
            </a:pPr>
            <a:r>
              <a:rPr lang="it-IT" sz="1500" b="1" dirty="0">
                <a:solidFill>
                  <a:srgbClr val="0B2466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RIFORME TRASVERSALI E SETTORIALI (circa 60 «riforme»)</a:t>
            </a:r>
          </a:p>
        </p:txBody>
      </p:sp>
      <p:sp>
        <p:nvSpPr>
          <p:cNvPr id="42" name="Rectangle 77">
            <a:extLst>
              <a:ext uri="{FF2B5EF4-FFF2-40B4-BE49-F238E27FC236}">
                <a16:creationId xmlns:a16="http://schemas.microsoft.com/office/drawing/2014/main" id="{57BFB777-C32F-4F8C-8F7B-02575C4DCAE8}"/>
              </a:ext>
            </a:extLst>
          </p:cNvPr>
          <p:cNvSpPr>
            <a:spLocks/>
          </p:cNvSpPr>
          <p:nvPr/>
        </p:nvSpPr>
        <p:spPr>
          <a:xfrm>
            <a:off x="5894064" y="2044144"/>
            <a:ext cx="2860964" cy="3644795"/>
          </a:xfrm>
          <a:prstGeom prst="rect">
            <a:avLst/>
          </a:prstGeom>
          <a:solidFill>
            <a:schemeClr val="accent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Pubblica amministrazione</a:t>
            </a:r>
          </a:p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Giustizia</a:t>
            </a:r>
          </a:p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Competizione</a:t>
            </a:r>
          </a:p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it-IT" sz="15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Varie norme di semplificazione</a:t>
            </a:r>
          </a:p>
        </p:txBody>
      </p:sp>
      <p:sp>
        <p:nvSpPr>
          <p:cNvPr id="27" name="TextBox 68">
            <a:extLst>
              <a:ext uri="{FF2B5EF4-FFF2-40B4-BE49-F238E27FC236}">
                <a16:creationId xmlns:a16="http://schemas.microsoft.com/office/drawing/2014/main" id="{83F2D1ED-CAE2-4B53-A8C8-591494175E5E}"/>
              </a:ext>
            </a:extLst>
          </p:cNvPr>
          <p:cNvSpPr txBox="1">
            <a:spLocks/>
          </p:cNvSpPr>
          <p:nvPr/>
        </p:nvSpPr>
        <p:spPr>
          <a:xfrm>
            <a:off x="4440787" y="5320047"/>
            <a:ext cx="113201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225"/>
              </a:spcBef>
              <a:spcAft>
                <a:spcPts val="225"/>
              </a:spcAft>
              <a:buSzPct val="100000"/>
              <a:buNone/>
              <a:defRPr/>
            </a:pPr>
            <a:r>
              <a:rPr lang="it-IT" sz="1050" i="1" dirty="0">
                <a:latin typeface="Garamond" panose="02020404030301010803" pitchFamily="18" charset="0"/>
                <a:cs typeface="Times New Roman" panose="02020603050405020304" pitchFamily="18" charset="0"/>
                <a:sym typeface="Tahoma" panose="020B0604030504040204" pitchFamily="34" charset="0"/>
              </a:rPr>
              <a:t>REACT -EU</a:t>
            </a:r>
            <a:br>
              <a:rPr lang="it-IT" sz="1050" i="1" dirty="0">
                <a:latin typeface="Garamond" panose="02020404030301010803" pitchFamily="18" charset="0"/>
                <a:cs typeface="Times New Roman" panose="02020603050405020304" pitchFamily="18" charset="0"/>
                <a:sym typeface="Tahoma" panose="020B0604030504040204" pitchFamily="34" charset="0"/>
              </a:rPr>
            </a:br>
            <a:r>
              <a:rPr lang="it-IT" sz="1500" b="1" i="1" dirty="0">
                <a:latin typeface="Garamond" panose="02020404030301010803" pitchFamily="18" charset="0"/>
                <a:cs typeface="Times New Roman" panose="02020603050405020304" pitchFamily="18" charset="0"/>
                <a:sym typeface="Tahoma" panose="020B0604030504040204" pitchFamily="34" charset="0"/>
              </a:rPr>
              <a:t>13,5 </a:t>
            </a:r>
            <a:r>
              <a:rPr lang="it-IT" sz="1800" b="1" i="1" dirty="0">
                <a:latin typeface="Garamond" panose="02020404030301010803" pitchFamily="18" charset="0"/>
                <a:cs typeface="Times New Roman" panose="02020603050405020304" pitchFamily="18" charset="0"/>
                <a:sym typeface="Tahoma" panose="020B0604030504040204" pitchFamily="34" charset="0"/>
              </a:rPr>
              <a:t>mld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7EF69E19-BFD9-4B0F-9E43-E5654B4E7049}"/>
              </a:ext>
            </a:extLst>
          </p:cNvPr>
          <p:cNvSpPr txBox="1">
            <a:spLocks/>
          </p:cNvSpPr>
          <p:nvPr/>
        </p:nvSpPr>
        <p:spPr bwMode="auto">
          <a:xfrm>
            <a:off x="269012" y="372417"/>
            <a:ext cx="8605976" cy="74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it-IT" sz="1800" b="0" dirty="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altLang="it-IT" sz="2200" b="1" kern="0" dirty="0"/>
              <a:t>Le risorse del Piano nazionale di ripresa e resilienza (PNRR)</a:t>
            </a:r>
          </a:p>
        </p:txBody>
      </p:sp>
    </p:spTree>
    <p:extLst>
      <p:ext uri="{BB962C8B-B14F-4D97-AF65-F5344CB8AC3E}">
        <p14:creationId xmlns:p14="http://schemas.microsoft.com/office/powerpoint/2010/main" val="372823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50" y="115596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Le regole del dispositivo RRF sono innovative per vari aspetti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11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5573FB27-43F4-4707-AE46-2BDC019D615D}"/>
              </a:ext>
            </a:extLst>
          </p:cNvPr>
          <p:cNvSpPr/>
          <p:nvPr/>
        </p:nvSpPr>
        <p:spPr>
          <a:xfrm>
            <a:off x="379412" y="1019761"/>
            <a:ext cx="838517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Modalità innovative nei rapporti finanziari tra Unione europea e Stati membri:</a:t>
            </a:r>
          </a:p>
          <a:p>
            <a:pPr marL="714375" lvl="1" indent="-2571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prestiti da un «</a:t>
            </a:r>
            <a:r>
              <a:rPr lang="it-IT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debito comune</a:t>
            </a: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» (diversi rispetto a SURE o  MES)</a:t>
            </a:r>
          </a:p>
          <a:p>
            <a:pPr marL="714375" lvl="1" indent="-2571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piani nazionali come </a:t>
            </a:r>
            <a:r>
              <a:rPr lang="it-IT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contratti di performance </a:t>
            </a: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(non programmi di spesa)</a:t>
            </a:r>
          </a:p>
          <a:p>
            <a:pPr marL="714375" lvl="1" indent="-2571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ambizione di </a:t>
            </a:r>
            <a:r>
              <a:rPr lang="it-IT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trasformare l’economia dell’UE </a:t>
            </a: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ancor più che mitigare l'impatto della crisi economica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I risultati del RRF </a:t>
            </a:r>
            <a:r>
              <a:rPr lang="it-IT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devono portare a una crescita economica in grado di generare rendimenti superiori al livello delle passività sostenute:</a:t>
            </a:r>
          </a:p>
          <a:p>
            <a:pPr marL="714375" lvl="1" indent="-2571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Poiché il RRF non è abbastanza grande da controbilanciare i bilanci nazionali, vi è un </a:t>
            </a:r>
            <a:r>
              <a:rPr lang="it-IT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forte accento sulle riforme</a:t>
            </a: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, senza le quali una spesa nazionale inefficiente indebolisce l’iniziativa e questa rischia di limitarsi a una spinta temporanea senza una lunga durata o effetto moltiplicatore. </a:t>
            </a:r>
          </a:p>
          <a:p>
            <a:pPr marL="714375" lvl="1" indent="-2571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Analogamente vi è un forte accento sulla </a:t>
            </a:r>
            <a:r>
              <a:rPr lang="it-IT" sz="18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capacità di dimostrare risultati tangibili </a:t>
            </a:r>
            <a:r>
              <a:rPr lang="it-IT" sz="18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e sufficientemente rilevanti.</a:t>
            </a:r>
            <a:endParaRPr lang="it-IT" sz="18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8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50" y="115596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Il PNRR come contratto di performance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12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50825" y="888254"/>
            <a:ext cx="86423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000" dirty="0">
                <a:solidFill>
                  <a:srgbClr val="002060"/>
                </a:solidFill>
                <a:latin typeface="+mj-lt"/>
              </a:rPr>
              <a:t>I programmi finanziati con RRF sono </a:t>
            </a:r>
            <a:r>
              <a:rPr lang="it-IT" sz="2000" b="1" dirty="0">
                <a:solidFill>
                  <a:srgbClr val="002060"/>
                </a:solidFill>
                <a:latin typeface="+mj-lt"/>
              </a:rPr>
              <a:t>programmi di </a:t>
            </a:r>
            <a:r>
              <a:rPr lang="it-IT" sz="2000" b="1" u="sng" dirty="0">
                <a:solidFill>
                  <a:srgbClr val="002060"/>
                </a:solidFill>
                <a:latin typeface="+mj-lt"/>
              </a:rPr>
              <a:t>performance (e non di spesa)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riforme e investimenti devono impegnarsi </a:t>
            </a:r>
            <a:r>
              <a:rPr lang="it-IT" sz="2000" i="1" dirty="0">
                <a:solidFill>
                  <a:srgbClr val="002060"/>
                </a:solidFill>
                <a:latin typeface="+mj-lt"/>
              </a:rPr>
              <a:t>ex-ante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 al raggiungimento di </a:t>
            </a:r>
            <a:r>
              <a:rPr lang="it-IT" sz="2000" dirty="0" err="1">
                <a:solidFill>
                  <a:srgbClr val="002060"/>
                </a:solidFill>
                <a:latin typeface="+mj-lt"/>
              </a:rPr>
              <a:t>milestone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 e target (M&amp;T) entro scadenze </a:t>
            </a:r>
            <a:r>
              <a:rPr lang="it-IT" sz="2000" dirty="0" err="1">
                <a:solidFill>
                  <a:srgbClr val="002060"/>
                </a:solidFill>
                <a:latin typeface="+mj-lt"/>
              </a:rPr>
              <a:t>pre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-fissate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deve esserci corrispondenza e coerenza tra finanziamenti richiesti e target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La CE autorizzerà gli esborsi sulla base del </a:t>
            </a:r>
            <a:r>
              <a:rPr lang="it-IT" sz="2000" b="1" dirty="0">
                <a:solidFill>
                  <a:srgbClr val="002060"/>
                </a:solidFill>
                <a:latin typeface="+mj-lt"/>
              </a:rPr>
              <a:t>soddisfacente adempimento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 di insiemi di M&amp;T che riflettono i progressi compiuti (e non alla spesa erogata)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it-IT" sz="2000" dirty="0">
              <a:solidFill>
                <a:srgbClr val="002060"/>
              </a:solidFill>
              <a:latin typeface="+mj-lt"/>
            </a:endParaRPr>
          </a:p>
          <a:p>
            <a:pPr lvl="0" algn="just"/>
            <a:r>
              <a:rPr lang="it-IT" sz="2000" dirty="0">
                <a:solidFill>
                  <a:srgbClr val="002060"/>
                </a:solidFill>
                <a:latin typeface="+mj-lt"/>
              </a:rPr>
              <a:t>Le </a:t>
            </a:r>
            <a:r>
              <a:rPr lang="it-IT" sz="2000" b="1" u="sng" dirty="0">
                <a:solidFill>
                  <a:srgbClr val="002060"/>
                </a:solidFill>
                <a:latin typeface="+mj-lt"/>
              </a:rPr>
              <a:t>milestone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 tendono a rappresentare il completamento di fasi essenziali dell’attuazione (fisica e procedurale)</a:t>
            </a:r>
          </a:p>
          <a:p>
            <a:pPr lvl="0" algn="just"/>
            <a:r>
              <a:rPr lang="it-IT" sz="2000" dirty="0">
                <a:solidFill>
                  <a:srgbClr val="002060"/>
                </a:solidFill>
                <a:latin typeface="+mj-lt"/>
              </a:rPr>
              <a:t>I </a:t>
            </a:r>
            <a:r>
              <a:rPr lang="it-IT" sz="2000" b="1" u="sng" dirty="0">
                <a:solidFill>
                  <a:srgbClr val="002060"/>
                </a:solidFill>
                <a:latin typeface="+mj-lt"/>
              </a:rPr>
              <a:t>target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 sono obiettivi determinati direttamente o altrimenti influenzati dalle politiche pubbliche e quantificati, a cui siano cioè stati assegnati</a:t>
            </a:r>
            <a:r>
              <a:rPr lang="it-IT" sz="2000" b="1" dirty="0">
                <a:solidFill>
                  <a:srgbClr val="002060"/>
                </a:solidFill>
                <a:latin typeface="+mj-lt"/>
              </a:rPr>
              <a:t> indicatori misurabili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359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50" y="115596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Milestone e target nel PNRR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13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3FC86C3E-AF73-432C-99E7-742C35C0A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063436"/>
              </p:ext>
            </p:extLst>
          </p:nvPr>
        </p:nvGraphicFramePr>
        <p:xfrm>
          <a:off x="251172" y="715719"/>
          <a:ext cx="8641655" cy="458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56">
            <a:extLst>
              <a:ext uri="{FF2B5EF4-FFF2-40B4-BE49-F238E27FC236}">
                <a16:creationId xmlns:a16="http://schemas.microsoft.com/office/drawing/2014/main" id="{6C4E2DF6-AF87-4F92-813E-5ED0C0FF6768}"/>
              </a:ext>
            </a:extLst>
          </p:cNvPr>
          <p:cNvSpPr txBox="1">
            <a:spLocks/>
          </p:cNvSpPr>
          <p:nvPr/>
        </p:nvSpPr>
        <p:spPr>
          <a:xfrm>
            <a:off x="259488" y="5001518"/>
            <a:ext cx="1581037" cy="50783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lang="en-US" sz="1600" dirty="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Digitalizzazione, innovazione, competitività e cultura</a:t>
            </a:r>
          </a:p>
        </p:txBody>
      </p:sp>
      <p:sp>
        <p:nvSpPr>
          <p:cNvPr id="11" name="TextBox 57">
            <a:extLst>
              <a:ext uri="{FF2B5EF4-FFF2-40B4-BE49-F238E27FC236}">
                <a16:creationId xmlns:a16="http://schemas.microsoft.com/office/drawing/2014/main" id="{5C364D03-9ABF-4EFD-851D-7BCCCC731A3C}"/>
              </a:ext>
            </a:extLst>
          </p:cNvPr>
          <p:cNvSpPr txBox="1">
            <a:spLocks/>
          </p:cNvSpPr>
          <p:nvPr/>
        </p:nvSpPr>
        <p:spPr>
          <a:xfrm>
            <a:off x="1848841" y="4992391"/>
            <a:ext cx="1178702" cy="67710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Rivoluzione verde e transizione ecologica</a:t>
            </a: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79DA4CB2-4E3F-4705-9177-48D8DAF2F348}"/>
              </a:ext>
            </a:extLst>
          </p:cNvPr>
          <p:cNvSpPr txBox="1">
            <a:spLocks/>
          </p:cNvSpPr>
          <p:nvPr/>
        </p:nvSpPr>
        <p:spPr>
          <a:xfrm>
            <a:off x="3275856" y="5001518"/>
            <a:ext cx="1202287" cy="50783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Infrastrutture per una mobilità sostenibile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id="{31A3281E-E912-4A9A-88F5-D58B1BB317E8}"/>
              </a:ext>
            </a:extLst>
          </p:cNvPr>
          <p:cNvSpPr txBox="1">
            <a:spLocks/>
          </p:cNvSpPr>
          <p:nvPr/>
        </p:nvSpPr>
        <p:spPr>
          <a:xfrm>
            <a:off x="4665859" y="4992391"/>
            <a:ext cx="1178702" cy="33855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Istruzione e ricerca</a:t>
            </a:r>
          </a:p>
        </p:txBody>
      </p:sp>
      <p:sp>
        <p:nvSpPr>
          <p:cNvPr id="14" name="TextBox 57">
            <a:extLst>
              <a:ext uri="{FF2B5EF4-FFF2-40B4-BE49-F238E27FC236}">
                <a16:creationId xmlns:a16="http://schemas.microsoft.com/office/drawing/2014/main" id="{1E725A00-BD61-4596-9B05-0A9FE1EC7B9D}"/>
              </a:ext>
            </a:extLst>
          </p:cNvPr>
          <p:cNvSpPr txBox="1">
            <a:spLocks/>
          </p:cNvSpPr>
          <p:nvPr/>
        </p:nvSpPr>
        <p:spPr>
          <a:xfrm>
            <a:off x="7468898" y="5026200"/>
            <a:ext cx="1178702" cy="16927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400" b="1">
                <a:solidFill>
                  <a:srgbClr val="0B2466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28600" lvl="1" indent="-230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§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439200" lvl="2" indent="-208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604800" lvl="3" indent="-15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813600" lvl="4" indent="-147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>
                <a:solidFill>
                  <a:srgbClr val="0B24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0A2542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Salute</a:t>
            </a:r>
          </a:p>
        </p:txBody>
      </p:sp>
    </p:spTree>
    <p:extLst>
      <p:ext uri="{BB962C8B-B14F-4D97-AF65-F5344CB8AC3E}">
        <p14:creationId xmlns:p14="http://schemas.microsoft.com/office/powerpoint/2010/main" val="270709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50" y="115596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Milestone e target nel PNRR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14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5906FFF-CD8B-4609-BB98-039384EB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4" y="764704"/>
            <a:ext cx="8805751" cy="50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50" y="115596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000000"/>
              </a:buClr>
              <a:buSzPts val="2800"/>
              <a:defRPr/>
            </a:pPr>
            <a:r>
              <a:rPr lang="it-IT" b="1" dirty="0">
                <a:sym typeface="Arial"/>
              </a:rPr>
              <a:t>Circa il 37% delle risorse saranno gestite dagli enti territoriali </a:t>
            </a:r>
            <a:br>
              <a:rPr lang="it-IT" b="1" dirty="0">
                <a:sym typeface="Arial"/>
              </a:rPr>
            </a:br>
            <a:r>
              <a:rPr lang="it-IT" b="1" dirty="0">
                <a:sym typeface="Arial"/>
              </a:rPr>
              <a:t>(67 mld per il PNRR e fino a 80 miliardi con il PNC)</a:t>
            </a:r>
            <a:endParaRPr lang="en-US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15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95DD679-AFA0-456D-AED5-8FFA3437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8" y="1484784"/>
            <a:ext cx="883890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1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9512" y="115596"/>
            <a:ext cx="8573513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buClr>
                <a:srgbClr val="000000"/>
              </a:buClr>
              <a:buSzPts val="2800"/>
              <a:defRPr/>
            </a:pPr>
            <a:r>
              <a:rPr lang="it-IT" b="1" dirty="0">
                <a:sym typeface="Arial"/>
              </a:rPr>
              <a:t>Hanno un ruolo predominante comuni e </a:t>
            </a:r>
            <a:br>
              <a:rPr lang="it-IT" b="1" dirty="0">
                <a:sym typeface="Arial"/>
              </a:rPr>
            </a:br>
            <a:r>
              <a:rPr lang="it-IT" b="1" dirty="0">
                <a:sym typeface="Arial"/>
              </a:rPr>
              <a:t>città metropolitane</a:t>
            </a:r>
            <a:endParaRPr lang="en-US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16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011090-61AE-4323-9278-C8D570D0C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80518"/>
            <a:ext cx="8945110" cy="44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6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49" y="291980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ym typeface="Arial"/>
              </a:rPr>
              <a:t>M&amp;T: le implicazioni per gli enti locali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17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39262" y="1212769"/>
            <a:ext cx="86423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srgbClr val="002060"/>
                </a:solidFill>
                <a:latin typeface="+mj-lt"/>
              </a:rPr>
              <a:t>Milestone e target sono oggetti complessi: non si limitano alla verifica di una tappa procedurale compiuta o alla misurazione di una realizzazione fisica, ma prevedono diversi requisiti che condizionano i criteri di selezione degli interventi:</a:t>
            </a:r>
          </a:p>
          <a:p>
            <a:pPr lvl="0" algn="just"/>
            <a:endParaRPr lang="it-IT" dirty="0">
              <a:solidFill>
                <a:srgbClr val="002060"/>
              </a:solidFill>
              <a:latin typeface="+mj-lt"/>
            </a:endParaRPr>
          </a:p>
          <a:p>
            <a:pPr marL="801688" lvl="3" indent="-34290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2060"/>
                </a:solidFill>
                <a:latin typeface="+mj-lt"/>
              </a:rPr>
              <a:t>Sulle caratteristiche delle opere o dei beneficiari</a:t>
            </a:r>
          </a:p>
          <a:p>
            <a:pPr marL="801688" lvl="3" indent="-34290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2060"/>
                </a:solidFill>
                <a:latin typeface="+mj-lt"/>
              </a:rPr>
              <a:t>Sulla localizzazione degli interventi</a:t>
            </a:r>
          </a:p>
          <a:p>
            <a:pPr marL="801688" lvl="3" indent="-34290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2060"/>
                </a:solidFill>
                <a:latin typeface="+mj-lt"/>
              </a:rPr>
              <a:t>Sul DNSH</a:t>
            </a:r>
          </a:p>
          <a:p>
            <a:pPr marL="801688" lvl="3" indent="-34290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2060"/>
                </a:solidFill>
                <a:latin typeface="+mj-lt"/>
              </a:rPr>
              <a:t>Sul tagging climatico/digitale</a:t>
            </a:r>
          </a:p>
          <a:p>
            <a:pPr marL="801688" lvl="3" indent="-342900" algn="just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002060"/>
                </a:solidFill>
                <a:latin typeface="+mj-lt"/>
              </a:rPr>
              <a:t>Etc.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79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49" y="153183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t-IT" b="1" dirty="0">
                <a:sym typeface="Arial"/>
              </a:rPr>
              <a:t>Milestone e target nel PNRR sono caratterizzati da requisiti complessi/1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18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59345" y="966787"/>
            <a:ext cx="8642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002060"/>
                </a:solidFill>
                <a:latin typeface="+mj-lt"/>
              </a:rPr>
              <a:t>M4C1, Investimento 1.1: Piano per asili nido e scuole dell'infanzia e servizi di educazione e cura per la prima infanzia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u="sng" dirty="0">
                <a:solidFill>
                  <a:srgbClr val="002060"/>
                </a:solidFill>
                <a:latin typeface="+mj-lt"/>
              </a:rPr>
              <a:t>Descrizione</a:t>
            </a:r>
            <a:r>
              <a:rPr lang="it-IT" sz="1600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  <a:latin typeface="+mj-lt"/>
              </a:rPr>
              <a:t>Il piano di investimento per la fascia 0-6 anni mira ad aumentare l'offerta di strutture per l'infanzia mediante la costruzione, la riqualificazione e la messa in sicurezza di asili nido e scuole dell'infanzia, al fine di garantire un incremento dell'offerta educativa e delle fasce orarie disponibili per la fascia di età 0-6 anni, migliorando in tal modo la qualità dell'insegnamento. Ci si attende che la misura incoraggi la partecipazione delle donne al mercato del lavoro e le sostenga nel conciliare vita familiare e professionale.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13C8F5-F9AA-4EFD-B2C0-56D6F8F94FD6}"/>
              </a:ext>
            </a:extLst>
          </p:cNvPr>
          <p:cNvSpPr txBox="1"/>
          <p:nvPr/>
        </p:nvSpPr>
        <p:spPr>
          <a:xfrm>
            <a:off x="367849" y="3396343"/>
            <a:ext cx="4204151" cy="2462213"/>
          </a:xfrm>
          <a:prstGeom prst="rect">
            <a:avLst/>
          </a:prstGeom>
          <a:solidFill>
            <a:srgbClr val="ECF7B5"/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Milestone</a:t>
            </a:r>
            <a:r>
              <a:rPr lang="it-IT" sz="1400" dirty="0">
                <a:latin typeface="+mj-lt"/>
              </a:rPr>
              <a:t> – T2 2023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+mj-lt"/>
              </a:rPr>
              <a:t>Aggiudicazione dei contratti di lavoro per la costruzione, la riqualificazione e la messa in sicurezza di asili nido, scuole dell'infanzia e servizi di educazione e cura della prima infanzia.</a:t>
            </a:r>
          </a:p>
          <a:p>
            <a:r>
              <a:rPr lang="it-IT" sz="1400" i="1" u="sng" dirty="0">
                <a:latin typeface="+mj-lt"/>
              </a:rPr>
              <a:t>Requisiti</a:t>
            </a:r>
            <a:r>
              <a:rPr lang="it-IT" sz="1400" i="1" dirty="0">
                <a:latin typeface="+mj-lt"/>
              </a:rPr>
              <a:t>:</a:t>
            </a:r>
            <a:endParaRPr lang="it-IT" sz="1400" dirty="0">
              <a:latin typeface="+mj-lt"/>
            </a:endParaRPr>
          </a:p>
          <a:p>
            <a:pPr marL="214313" indent="-214313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conformità agli orientamenti tecnici "non arrecare un danno significativo" (2021/C58/01) mediante l'uso di un elenco di esclusione e il requisito di conformità alla normativa ambientale UE e nazionale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45736E-41CA-4283-A8E5-1FFD7CACCADA}"/>
              </a:ext>
            </a:extLst>
          </p:cNvPr>
          <p:cNvSpPr txBox="1"/>
          <p:nvPr/>
        </p:nvSpPr>
        <p:spPr>
          <a:xfrm>
            <a:off x="4777156" y="3396343"/>
            <a:ext cx="3998995" cy="24622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Target</a:t>
            </a:r>
            <a:r>
              <a:rPr lang="it-IT" sz="1400" dirty="0">
                <a:latin typeface="+mj-lt"/>
              </a:rPr>
              <a:t> – T4 2025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+mj-lt"/>
              </a:rPr>
              <a:t>Almeno 264.480   nuovi posti per servizi di educazione e cura per la prima infanzia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400" dirty="0">
              <a:latin typeface="+mj-lt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400" dirty="0">
              <a:latin typeface="+mj-lt"/>
            </a:endParaRPr>
          </a:p>
          <a:p>
            <a:r>
              <a:rPr lang="it-IT" sz="1400" i="1" u="sng" dirty="0">
                <a:latin typeface="+mj-lt"/>
              </a:rPr>
              <a:t>Requisiti</a:t>
            </a:r>
            <a:r>
              <a:rPr lang="it-IT" sz="1400" i="1" dirty="0">
                <a:latin typeface="+mj-lt"/>
              </a:rPr>
              <a:t>: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L'obiettivo del piano per la costruzione e la riqualificazione degli asili nido è l'aumento dei posti disponibili, tramite il potenziamento del servizio educativo per la fascia 0-6 anni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734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49" y="153183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it-IT" b="1" dirty="0">
                <a:sym typeface="Arial"/>
              </a:rPr>
              <a:t>Milestone e target nel PNRR sono caratterizzati da requisiti complessi/2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19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28108" y="1040944"/>
            <a:ext cx="864235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600" b="1" dirty="0">
                <a:solidFill>
                  <a:srgbClr val="002060"/>
                </a:solidFill>
                <a:latin typeface="+mj-lt"/>
              </a:rPr>
              <a:t>M5C2, Investimento 5 - Piani urbani integrati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u="sng" dirty="0">
                <a:latin typeface="+mj-lt"/>
              </a:rPr>
              <a:t>Descrizione</a:t>
            </a:r>
            <a:r>
              <a:rPr lang="it-IT" sz="1400" dirty="0">
                <a:latin typeface="+mj-lt"/>
              </a:rPr>
              <a:t>: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+mj-lt"/>
              </a:rPr>
              <a:t>Rigenerare, rivitalizzare e migliorare le grandi aree urbane degradate, servizi per la persona e la riqualificazione dell'accessibilità e delle infrastrutture intermodali Tale investimento comprende due interventi: </a:t>
            </a:r>
          </a:p>
          <a:p>
            <a:pPr marL="300038" indent="-300038" algn="just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arenR"/>
            </a:pPr>
            <a:r>
              <a:rPr lang="it-IT" sz="1400" dirty="0">
                <a:latin typeface="+mj-lt"/>
              </a:rPr>
              <a:t>sostegno a </a:t>
            </a:r>
            <a:r>
              <a:rPr lang="it-IT" sz="1400" b="1" dirty="0">
                <a:latin typeface="+mj-lt"/>
              </a:rPr>
              <a:t>progetti generali </a:t>
            </a:r>
            <a:r>
              <a:rPr lang="it-IT" sz="1400" dirty="0">
                <a:latin typeface="+mj-lt"/>
              </a:rPr>
              <a:t>per la realizzazione e l'attuazione di piani urbani integrati; </a:t>
            </a:r>
          </a:p>
          <a:p>
            <a:pPr marL="300038" indent="-300038" algn="just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romanUcParenR"/>
            </a:pPr>
            <a:r>
              <a:rPr lang="it-IT" sz="1400" dirty="0">
                <a:latin typeface="+mj-lt"/>
              </a:rPr>
              <a:t>progetti specifici per il superamento degli insediamenti abusivi nel settore agricolo.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+mj-lt"/>
              </a:rPr>
              <a:t>In collaborazione con la BEI, nell'ambito di questo investimento deve inoltre essere creato un fondo tematico (Fondo di fondi) destinato a sostenere l'intervento privato nelle iniziative di rigenerazione urbana sostenendo la transizione verde e digitale.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13C8F5-F9AA-4EFD-B2C0-56D6F8F94FD6}"/>
              </a:ext>
            </a:extLst>
          </p:cNvPr>
          <p:cNvSpPr txBox="1"/>
          <p:nvPr/>
        </p:nvSpPr>
        <p:spPr>
          <a:xfrm>
            <a:off x="249406" y="3487493"/>
            <a:ext cx="4526331" cy="2523768"/>
          </a:xfrm>
          <a:prstGeom prst="rect">
            <a:avLst/>
          </a:prstGeom>
          <a:solidFill>
            <a:srgbClr val="ECF7B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+mj-lt"/>
              </a:rPr>
              <a:t>Milestone</a:t>
            </a:r>
            <a:r>
              <a:rPr lang="it-IT" sz="1400" dirty="0">
                <a:latin typeface="+mj-lt"/>
              </a:rPr>
              <a:t> – T4 2022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+mj-lt"/>
              </a:rPr>
              <a:t>Entrata in vigore del piano di investimenti per progetti di rigenerazione urbana nelle aree metropolitane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i="1" u="sng" dirty="0">
                <a:latin typeface="+mj-lt"/>
              </a:rPr>
              <a:t>Requisiti:</a:t>
            </a:r>
          </a:p>
          <a:p>
            <a:pPr marL="214313" indent="-214313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Conformità al principio "non arrecare un danno significativo" (DNSH).</a:t>
            </a:r>
          </a:p>
          <a:p>
            <a:pPr marL="214313" indent="-214313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Tipi di interventi ammessi:</a:t>
            </a:r>
          </a:p>
          <a:p>
            <a:pPr marL="342900" indent="-342900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200" dirty="0">
                <a:latin typeface="+mj-lt"/>
              </a:rPr>
              <a:t>manutenzione per la rifunzionalizzazione delle aree pubbliche; </a:t>
            </a:r>
          </a:p>
          <a:p>
            <a:pPr marL="342900" indent="-342900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200" dirty="0">
                <a:latin typeface="+mj-lt"/>
              </a:rPr>
              <a:t>qualità del decoro urbano e del tessuto sociale e ambientale; </a:t>
            </a:r>
          </a:p>
          <a:p>
            <a:pPr marL="342900" indent="-342900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1200" dirty="0">
                <a:latin typeface="+mj-lt"/>
              </a:rPr>
              <a:t>qualità ambientale e del profilo digitale delle aree urbane.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45736E-41CA-4283-A8E5-1FFD7CACCADA}"/>
              </a:ext>
            </a:extLst>
          </p:cNvPr>
          <p:cNvSpPr txBox="1"/>
          <p:nvPr/>
        </p:nvSpPr>
        <p:spPr>
          <a:xfrm>
            <a:off x="4930838" y="3510820"/>
            <a:ext cx="3998995" cy="246221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Target</a:t>
            </a:r>
            <a:r>
              <a:rPr lang="it-IT" sz="1400" dirty="0">
                <a:latin typeface="+mj-lt"/>
              </a:rPr>
              <a:t> – T2 2026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1400" dirty="0">
                <a:latin typeface="+mj-lt"/>
              </a:rPr>
              <a:t>Tutte le 14 città metropolitane hanno completato interventi di pianificazione integrata </a:t>
            </a:r>
          </a:p>
          <a:p>
            <a:endParaRPr lang="it-IT" sz="1400" dirty="0">
              <a:latin typeface="+mj-lt"/>
            </a:endParaRPr>
          </a:p>
          <a:p>
            <a:r>
              <a:rPr lang="it-IT" sz="1400" i="1" u="sng" dirty="0">
                <a:latin typeface="+mj-lt"/>
              </a:rPr>
              <a:t>Requisiti</a:t>
            </a:r>
            <a:r>
              <a:rPr lang="it-IT" sz="1400" i="1" dirty="0">
                <a:latin typeface="+mj-lt"/>
              </a:rPr>
              <a:t>:</a:t>
            </a:r>
          </a:p>
          <a:p>
            <a:pPr marL="214313" indent="-214313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Gli interventi devono riguardare almeno uno dei tre tipi di interventi ammessi;</a:t>
            </a:r>
          </a:p>
          <a:p>
            <a:pPr marL="214313" indent="-214313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Il completamento di tutti gli interventi di pianificazione integrata deve coprire un'area  complessiva di almeno 3 milioni di metri quadrati</a:t>
            </a:r>
          </a:p>
        </p:txBody>
      </p:sp>
    </p:spTree>
    <p:extLst>
      <p:ext uri="{BB962C8B-B14F-4D97-AF65-F5344CB8AC3E}">
        <p14:creationId xmlns:p14="http://schemas.microsoft.com/office/powerpoint/2010/main" val="63531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6504" y="206475"/>
            <a:ext cx="8385175" cy="548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Investimenti Enti Territoriali - Contesto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2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7F8EB4A-BE7E-48E0-9DA3-66F220AC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27" y="807073"/>
            <a:ext cx="6973346" cy="31104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29A610-EB79-4AC2-AE48-26BA7A4DC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138992"/>
            <a:ext cx="7879080" cy="16459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0DD356-41AD-40E3-AFEB-7642D2E900AF}"/>
              </a:ext>
            </a:extLst>
          </p:cNvPr>
          <p:cNvSpPr txBox="1"/>
          <p:nvPr/>
        </p:nvSpPr>
        <p:spPr>
          <a:xfrm>
            <a:off x="467544" y="5795391"/>
            <a:ext cx="200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Istat, Conti della PA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444B9A9-D7A8-49BE-B25D-C48F60C8208D}"/>
              </a:ext>
            </a:extLst>
          </p:cNvPr>
          <p:cNvSpPr/>
          <p:nvPr/>
        </p:nvSpPr>
        <p:spPr bwMode="auto">
          <a:xfrm>
            <a:off x="4155054" y="5126588"/>
            <a:ext cx="1281041" cy="3906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A99639-9001-4FCD-A5FE-EBA74E6D568A}"/>
              </a:ext>
            </a:extLst>
          </p:cNvPr>
          <p:cNvSpPr txBox="1"/>
          <p:nvPr/>
        </p:nvSpPr>
        <p:spPr>
          <a:xfrm>
            <a:off x="7353774" y="5795391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(Milioni di euro)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67849" y="291980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ym typeface="Arial"/>
              </a:rPr>
              <a:t>M&amp;T: le implicazioni per gli enti locali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20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50825" y="920621"/>
            <a:ext cx="86423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Al momento della richiesta di finanziamento (e della richiesta del CUP), oltre al costo del progetto va indicato </a:t>
            </a:r>
            <a:r>
              <a:rPr lang="it-IT" sz="2000" b="1" dirty="0">
                <a:solidFill>
                  <a:srgbClr val="002060"/>
                </a:solidFill>
                <a:latin typeface="+mj-lt"/>
              </a:rPr>
              <a:t>quanto si prevede di realizzare secondo la stessa metrica del target dell’investimento PNRR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, per es. </a:t>
            </a:r>
          </a:p>
          <a:p>
            <a:pPr marL="895350" lvl="3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numero di km costruiti</a:t>
            </a:r>
          </a:p>
          <a:p>
            <a:pPr marL="895350" lvl="3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numero di beneficiari di borse di studio (per sesso)</a:t>
            </a:r>
          </a:p>
          <a:p>
            <a:pPr marL="895350" lvl="3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metri quadri di spazi efficientati</a:t>
            </a:r>
          </a:p>
          <a:p>
            <a:pPr marL="895350" lvl="3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numero di nuovi posti disponibili in asilo nido</a:t>
            </a:r>
          </a:p>
          <a:p>
            <a:pPr marL="895350" lvl="3" indent="-342900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etc.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La </a:t>
            </a:r>
            <a:r>
              <a:rPr lang="it-IT" sz="2000" b="1" dirty="0">
                <a:solidFill>
                  <a:srgbClr val="002060"/>
                </a:solidFill>
                <a:latin typeface="+mj-lt"/>
              </a:rPr>
              <a:t>tempistica dell’attuazione è nella maggior parte dei casi dettata dalle milestones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 della misura, che si configurano come per es.:</a:t>
            </a:r>
          </a:p>
          <a:p>
            <a:pPr marL="895350" lvl="3" indent="-354013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Aggiudicazione di tutti i contratti pubblici</a:t>
            </a:r>
          </a:p>
          <a:p>
            <a:pPr marL="895350" lvl="3" indent="-354013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Completamento di una percentuale del totale dei progetti</a:t>
            </a:r>
          </a:p>
          <a:p>
            <a:pPr marL="895350" lvl="3" indent="-354013" algn="just"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0504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191201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ym typeface="Arial"/>
              </a:rPr>
              <a:t>M&amp;T: dalla misura al progetto CUP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21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50825" y="766732"/>
            <a:ext cx="86423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I singoli progetti devono poter indicare quanto prevedono di realizzare adottando la stessa metrica del target del misura PNRR (evidenziando il loro contributo al target complessivo)</a:t>
            </a:r>
          </a:p>
          <a:p>
            <a:pPr lvl="1" algn="just">
              <a:spcAft>
                <a:spcPts val="1200"/>
              </a:spcAft>
            </a:pPr>
            <a:r>
              <a:rPr lang="it-IT" sz="2000" b="1" dirty="0">
                <a:solidFill>
                  <a:srgbClr val="002060"/>
                </a:solidFill>
                <a:latin typeface="+mj-lt"/>
              </a:rPr>
              <a:t>Vantaggi: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Diventa più facile esercitare una funzione di controllo di gestione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Si costruisce nel tempo una banca dati ricca di informazioni «comparabili» sugli investimenti pubblici</a:t>
            </a:r>
          </a:p>
          <a:p>
            <a:pPr lvl="1" algn="just">
              <a:spcAft>
                <a:spcPts val="1200"/>
              </a:spcAft>
            </a:pPr>
            <a:r>
              <a:rPr lang="it-IT" sz="2000" b="1" dirty="0">
                <a:solidFill>
                  <a:srgbClr val="002060"/>
                </a:solidFill>
                <a:latin typeface="+mj-lt"/>
              </a:rPr>
              <a:t>Criticità: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Gli indicatori potrebbero non essere presenti nella documentazione di progetto ma da reperire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L’assenza di un quadro definitorio «saldo» potrebbe nascondere problemi di uniformità della misurazione (i km sono completati al momento dell’ultima lavori o del collaudo? L’unità di misura è metri quadri o cubi?)</a:t>
            </a:r>
          </a:p>
        </p:txBody>
      </p:sp>
    </p:spTree>
    <p:extLst>
      <p:ext uri="{BB962C8B-B14F-4D97-AF65-F5344CB8AC3E}">
        <p14:creationId xmlns:p14="http://schemas.microsoft.com/office/powerpoint/2010/main" val="138979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191201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ym typeface="Arial"/>
              </a:rPr>
              <a:t>M&amp;T: tempestività dei dati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22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50825" y="908720"/>
            <a:ext cx="86423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Le scadenze per comprovare (semestralmente) il conseguimento di M&amp;T richiede uno sforzo senza precedenti di raccolta </a:t>
            </a:r>
            <a:r>
              <a:rPr lang="it-IT" sz="2000" dirty="0" err="1">
                <a:solidFill>
                  <a:srgbClr val="002060"/>
                </a:solidFill>
                <a:latin typeface="+mj-lt"/>
              </a:rPr>
              <a:t>dat</a:t>
            </a:r>
            <a:r>
              <a:rPr lang="it-IT" sz="20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447675" algn="just">
              <a:spcAft>
                <a:spcPts val="1200"/>
              </a:spcAft>
            </a:pPr>
            <a:r>
              <a:rPr lang="it-IT" sz="2000" b="1" dirty="0">
                <a:solidFill>
                  <a:srgbClr val="002060"/>
                </a:solidFill>
                <a:latin typeface="+mj-lt"/>
              </a:rPr>
              <a:t>Vantaggi: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Rispetto ai monitoraggi attuali (fondi strutturali UE, monitoraggio opera pubbliche BDAP/MOP), è richiesta una forte accelerazione e le verifiche in itinere sono più stringenti (perché i dati servono a comprovare M&amp;T): dovranno quindi aumentare esaustività e qualità delle basi dati di monitoraggio</a:t>
            </a:r>
          </a:p>
          <a:p>
            <a:pPr marL="269875" lvl="1" indent="187325" algn="just">
              <a:spcAft>
                <a:spcPts val="1200"/>
              </a:spcAft>
            </a:pPr>
            <a:r>
              <a:rPr lang="it-IT" sz="2000" b="1" dirty="0">
                <a:solidFill>
                  <a:srgbClr val="002060"/>
                </a:solidFill>
                <a:latin typeface="+mj-lt"/>
              </a:rPr>
              <a:t>Criticità: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Un ulteriore carico amministrativo per gli enti locali in tutte le fasi di realizzazione e per le amministrazioni titolari nella verifica dei dati 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Mentre esistono indicazioni e prassi per la verifica di dati finanziari, vanno ancora costruite quelle per dati di natura «fisica»</a:t>
            </a:r>
          </a:p>
        </p:txBody>
      </p:sp>
    </p:spTree>
    <p:extLst>
      <p:ext uri="{BB962C8B-B14F-4D97-AF65-F5344CB8AC3E}">
        <p14:creationId xmlns:p14="http://schemas.microsoft.com/office/powerpoint/2010/main" val="254979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191201"/>
            <a:ext cx="8385175" cy="429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ym typeface="Arial"/>
              </a:rPr>
              <a:t>M&amp;T: cosa si misura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23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50825" y="908720"/>
            <a:ext cx="86423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dirty="0">
                <a:solidFill>
                  <a:srgbClr val="002060"/>
                </a:solidFill>
                <a:latin typeface="+mj-lt"/>
              </a:rPr>
              <a:t>Poiché M&amp;T sono cosi strettamente legati agli esborsi dei fondi e devono essere verificabili nel tempo stesso in cui avviene la spesa, non è sorprendente che focalizzino </a:t>
            </a:r>
            <a:r>
              <a:rPr lang="it-IT" sz="2000" b="1" dirty="0">
                <a:solidFill>
                  <a:srgbClr val="002060"/>
                </a:solidFill>
                <a:latin typeface="+mj-lt"/>
              </a:rPr>
              <a:t>più sulle procedure (incluso il cronoprogramma) e sulle realizzazioni degli interventi, piuttosto che sui risultati.</a:t>
            </a:r>
            <a:endParaRPr lang="it-IT" sz="2000" dirty="0">
              <a:solidFill>
                <a:srgbClr val="002060"/>
              </a:solidFill>
              <a:highlight>
                <a:srgbClr val="FFFF00"/>
              </a:highlight>
              <a:latin typeface="+mj-lt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336896A-E2E7-4143-8F3B-CFE424219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481283"/>
              </p:ext>
            </p:extLst>
          </p:nvPr>
        </p:nvGraphicFramePr>
        <p:xfrm>
          <a:off x="611560" y="2780928"/>
          <a:ext cx="8208912" cy="2522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41">
                  <a:extLst>
                    <a:ext uri="{9D8B030D-6E8A-4147-A177-3AD203B41FA5}">
                      <a16:colId xmlns:a16="http://schemas.microsoft.com/office/drawing/2014/main" val="1327175839"/>
                    </a:ext>
                  </a:extLst>
                </a:gridCol>
                <a:gridCol w="1396194">
                  <a:extLst>
                    <a:ext uri="{9D8B030D-6E8A-4147-A177-3AD203B41FA5}">
                      <a16:colId xmlns:a16="http://schemas.microsoft.com/office/drawing/2014/main" val="2240460603"/>
                    </a:ext>
                  </a:extLst>
                </a:gridCol>
                <a:gridCol w="1711401">
                  <a:extLst>
                    <a:ext uri="{9D8B030D-6E8A-4147-A177-3AD203B41FA5}">
                      <a16:colId xmlns:a16="http://schemas.microsoft.com/office/drawing/2014/main" val="326149109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45789925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84433203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8982643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Livello della M&amp;T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procedurale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realizzazione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risultato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impatto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effectLst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4942042"/>
                  </a:ext>
                </a:extLst>
              </a:tr>
              <a:tr h="6007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ITA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38,2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48,8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12,9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0,2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100,0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13022286"/>
                  </a:ext>
                </a:extLst>
              </a:tr>
              <a:tr h="6007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UE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38,1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45,7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11,0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5,1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100,0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40418375"/>
                  </a:ext>
                </a:extLst>
              </a:tr>
              <a:tr h="600724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u="none" strike="noStrike" dirty="0">
                          <a:effectLst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</a:rPr>
                        <a:t>38,2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</a:rPr>
                        <a:t>47,4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</a:rPr>
                        <a:t>12,0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</a:rPr>
                        <a:t>2,4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1" u="none" strike="noStrike" dirty="0">
                          <a:effectLst/>
                        </a:rPr>
                        <a:t>100,0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7827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55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8046" y="129751"/>
            <a:ext cx="8385175" cy="429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b="1" dirty="0">
                <a:sym typeface="Arial"/>
              </a:rPr>
              <a:t>M&amp;T: come si misura</a:t>
            </a:r>
            <a:endParaRPr lang="it-IT" altLang="it-IT" b="1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24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68F630D-0636-48A8-88B8-95164200A6CB}"/>
              </a:ext>
            </a:extLst>
          </p:cNvPr>
          <p:cNvSpPr/>
          <p:nvPr/>
        </p:nvSpPr>
        <p:spPr>
          <a:xfrm>
            <a:off x="250825" y="554243"/>
            <a:ext cx="864235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1200"/>
              </a:spcAft>
            </a:pPr>
            <a:r>
              <a:rPr lang="it-IT" sz="1900" b="1" dirty="0">
                <a:solidFill>
                  <a:srgbClr val="002060"/>
                </a:solidFill>
                <a:latin typeface="+mj-lt"/>
              </a:rPr>
              <a:t>Vantaggi: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900" dirty="0">
                <a:solidFill>
                  <a:srgbClr val="002060"/>
                </a:solidFill>
                <a:latin typeface="+mj-lt"/>
              </a:rPr>
              <a:t>Le amministrazioni sono in grado ex-ante di prevedere quanto realizzeranno con una determinata disponibilità finanziaria</a:t>
            </a: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900" dirty="0">
                <a:solidFill>
                  <a:srgbClr val="002060"/>
                </a:solidFill>
                <a:latin typeface="+mj-lt"/>
              </a:rPr>
              <a:t>Le realizzazioni sono sotto il controllo dell’amministrazione,  meno soggette a fattori esogeni e, pertanto, M&amp;T sono conseguibili</a:t>
            </a:r>
          </a:p>
          <a:p>
            <a:pPr lvl="1" algn="just">
              <a:spcAft>
                <a:spcPts val="1200"/>
              </a:spcAft>
            </a:pPr>
            <a:r>
              <a:rPr lang="it-IT" sz="1900" b="1" dirty="0">
                <a:solidFill>
                  <a:srgbClr val="002060"/>
                </a:solidFill>
                <a:latin typeface="+mj-lt"/>
              </a:rPr>
              <a:t>Criticità:</a:t>
            </a:r>
          </a:p>
          <a:p>
            <a:pPr marL="895350" lvl="2" indent="-4476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900" dirty="0">
                <a:solidFill>
                  <a:srgbClr val="002060"/>
                </a:solidFill>
                <a:latin typeface="+mj-lt"/>
              </a:rPr>
              <a:t>M&amp;T non sempre danno indicazioni rilevanti sull’obiettivo della politica e scoraggiano una valutazione degli impatti della stessa</a:t>
            </a:r>
          </a:p>
          <a:p>
            <a:pPr marL="895350" lvl="2" indent="-4476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900" dirty="0">
                <a:latin typeface="+mj-lt"/>
              </a:rPr>
              <a:t>Per investimenti «complessi» tipici a livello territoriale non è facile individuare un unico output rappresentativo da misurare o, a volte, non è possibile determinare in anticipo che tipo di opere verranno realizzate..</a:t>
            </a:r>
          </a:p>
          <a:p>
            <a:pPr marL="895350" lvl="2" indent="-447675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1900" dirty="0">
                <a:solidFill>
                  <a:srgbClr val="002060"/>
                </a:solidFill>
                <a:latin typeface="+mj-lt"/>
              </a:rPr>
              <a:t>Gli indicatori M&amp;T non sono accompagnati da un’analisi dello stato di partenza (spesso mancano le baseline del fenomeno sui territori) quindi non ci aiutano, da soli, a capire fabbisogni o a valutare miglioramenti</a:t>
            </a:r>
            <a:endParaRPr lang="it-IT" sz="1900" dirty="0">
              <a:solidFill>
                <a:srgbClr val="FF0000"/>
              </a:solidFill>
              <a:latin typeface="+mj-lt"/>
            </a:endParaRPr>
          </a:p>
          <a:p>
            <a:pPr marL="895350" lvl="2" indent="-4572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it-IT" sz="1900" dirty="0">
              <a:solidFill>
                <a:srgbClr val="002060"/>
              </a:solidFill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5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6504" y="206475"/>
            <a:ext cx="8385175" cy="548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Investimenti Enti Territoriali – Azioni poste in essere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3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E14A1B9-A860-479C-95E0-8D7DAFEE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983432"/>
            <a:ext cx="7879080" cy="163068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479B479-B538-4756-96F9-5D4D4E3ADCFB}"/>
              </a:ext>
            </a:extLst>
          </p:cNvPr>
          <p:cNvSpPr/>
          <p:nvPr/>
        </p:nvSpPr>
        <p:spPr bwMode="auto">
          <a:xfrm>
            <a:off x="4139952" y="1916832"/>
            <a:ext cx="1281041" cy="3906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45">
            <a:extLst>
              <a:ext uri="{FF2B5EF4-FFF2-40B4-BE49-F238E27FC236}">
                <a16:creationId xmlns:a16="http://schemas.microsoft.com/office/drawing/2014/main" id="{FA126415-E839-402A-9D9B-73F741766A9D}"/>
              </a:ext>
            </a:extLst>
          </p:cNvPr>
          <p:cNvSpPr/>
          <p:nvPr/>
        </p:nvSpPr>
        <p:spPr>
          <a:xfrm>
            <a:off x="385029" y="3359649"/>
            <a:ext cx="828664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I </a:t>
            </a:r>
            <a:r>
              <a:rPr lang="it-IT" b="1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primi interventi </a:t>
            </a:r>
            <a:r>
              <a:rPr lang="it-IT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per il rilancio degli investimenti:</a:t>
            </a:r>
          </a:p>
          <a:p>
            <a:pPr marL="342900" lvl="0" indent="-342900" algn="just">
              <a:buFontTx/>
              <a:buChar char="-"/>
            </a:pPr>
            <a:r>
              <a:rPr lang="it-IT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le regole di finanza pubblica;</a:t>
            </a:r>
          </a:p>
          <a:p>
            <a:pPr marL="342900" lvl="0" indent="-342900" algn="just">
              <a:buFontTx/>
              <a:buChar char="-"/>
            </a:pPr>
            <a:r>
              <a:rPr lang="it-IT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i contributi diretti.</a:t>
            </a:r>
          </a:p>
          <a:p>
            <a:pPr marL="342900" lvl="0" indent="-342900" algn="just">
              <a:buFontTx/>
              <a:buChar char="-"/>
            </a:pPr>
            <a:endParaRPr lang="it-IT" dirty="0">
              <a:solidFill>
                <a:srgbClr val="0B3066"/>
              </a:solidFill>
              <a:latin typeface="+mj-lt"/>
              <a:ea typeface="+mj-ea"/>
              <a:cs typeface="+mj-cs"/>
            </a:endParaRPr>
          </a:p>
          <a:p>
            <a:pPr lvl="0" algn="just"/>
            <a:r>
              <a:rPr lang="it-IT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Risorse assegnate con regole semplici e per utilizzi «generali»….</a:t>
            </a:r>
            <a:r>
              <a:rPr lang="it-IT" b="1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obiettivo ricaduta immediata</a:t>
            </a:r>
            <a:r>
              <a:rPr lang="it-IT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lvl="0"/>
            <a:endParaRPr lang="it-IT" sz="2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2181BB4E-140F-4856-BB30-F49CC22C400C}"/>
              </a:ext>
            </a:extLst>
          </p:cNvPr>
          <p:cNvSpPr/>
          <p:nvPr/>
        </p:nvSpPr>
        <p:spPr bwMode="auto">
          <a:xfrm rot="16200000">
            <a:off x="3171081" y="1225769"/>
            <a:ext cx="228600" cy="3005286"/>
          </a:xfrm>
          <a:prstGeom prst="leftBrace">
            <a:avLst>
              <a:gd name="adj1" fmla="val 8333"/>
              <a:gd name="adj2" fmla="val 541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" name="Parentesi graffa aperta 12">
            <a:extLst>
              <a:ext uri="{FF2B5EF4-FFF2-40B4-BE49-F238E27FC236}">
                <a16:creationId xmlns:a16="http://schemas.microsoft.com/office/drawing/2014/main" id="{A1486262-22F8-4AA6-9437-AD155B283F40}"/>
              </a:ext>
            </a:extLst>
          </p:cNvPr>
          <p:cNvSpPr/>
          <p:nvPr/>
        </p:nvSpPr>
        <p:spPr bwMode="auto">
          <a:xfrm rot="16200000">
            <a:off x="5581054" y="1846655"/>
            <a:ext cx="228601" cy="1785739"/>
          </a:xfrm>
          <a:prstGeom prst="leftBrace">
            <a:avLst>
              <a:gd name="adj1" fmla="val 8333"/>
              <a:gd name="adj2" fmla="val 54100"/>
            </a:avLst>
          </a:prstGeom>
          <a:ln>
            <a:solidFill>
              <a:srgbClr val="D89C16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F30260A4-458B-437D-855D-E160EBA01A8B}"/>
              </a:ext>
            </a:extLst>
          </p:cNvPr>
          <p:cNvSpPr/>
          <p:nvPr/>
        </p:nvSpPr>
        <p:spPr bwMode="auto">
          <a:xfrm rot="16200000">
            <a:off x="7093221" y="2134685"/>
            <a:ext cx="228603" cy="1209675"/>
          </a:xfrm>
          <a:prstGeom prst="leftBrace">
            <a:avLst>
              <a:gd name="adj1" fmla="val 8333"/>
              <a:gd name="adj2" fmla="val 541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40631EB-7A15-4AC1-8593-12C526C6C278}"/>
              </a:ext>
            </a:extLst>
          </p:cNvPr>
          <p:cNvSpPr txBox="1"/>
          <p:nvPr/>
        </p:nvSpPr>
        <p:spPr>
          <a:xfrm>
            <a:off x="2834170" y="2863688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Patto stabilità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4EAB698-7BF0-4795-B681-25EBD4D58C2A}"/>
              </a:ext>
            </a:extLst>
          </p:cNvPr>
          <p:cNvSpPr txBox="1"/>
          <p:nvPr/>
        </p:nvSpPr>
        <p:spPr>
          <a:xfrm>
            <a:off x="5032972" y="2854050"/>
            <a:ext cx="1516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Pareggio bilancio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DE66BAF-BC76-41D0-875E-317AA0218120}"/>
              </a:ext>
            </a:extLst>
          </p:cNvPr>
          <p:cNvSpPr txBox="1"/>
          <p:nvPr/>
        </p:nvSpPr>
        <p:spPr>
          <a:xfrm>
            <a:off x="6876256" y="2863687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Equilibri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9C5C3EF-0B5D-42F1-868D-3FD65043ECF4}"/>
              </a:ext>
            </a:extLst>
          </p:cNvPr>
          <p:cNvSpPr txBox="1"/>
          <p:nvPr/>
        </p:nvSpPr>
        <p:spPr>
          <a:xfrm>
            <a:off x="7473156" y="641358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(Milioni di euro)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2A48658-44ED-4C58-9722-DBA86874DE0B}"/>
              </a:ext>
            </a:extLst>
          </p:cNvPr>
          <p:cNvSpPr txBox="1"/>
          <p:nvPr/>
        </p:nvSpPr>
        <p:spPr>
          <a:xfrm>
            <a:off x="488037" y="2636174"/>
            <a:ext cx="109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SIOPE</a:t>
            </a:r>
          </a:p>
        </p:txBody>
      </p:sp>
    </p:spTree>
    <p:extLst>
      <p:ext uri="{BB962C8B-B14F-4D97-AF65-F5344CB8AC3E}">
        <p14:creationId xmlns:p14="http://schemas.microsoft.com/office/powerpoint/2010/main" val="279650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6504" y="206475"/>
            <a:ext cx="8385175" cy="548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Investimenti Enti Territoriali – Segnali «anticipatori»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4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E5DDC8-E611-4502-8A9F-5C48BD12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268760"/>
            <a:ext cx="8983980" cy="1729740"/>
          </a:xfrm>
          <a:prstGeom prst="rect">
            <a:avLst/>
          </a:prstGeom>
        </p:spPr>
      </p:pic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C29B8CE1-ADC3-4401-87DF-432EB7F8A8E3}"/>
              </a:ext>
            </a:extLst>
          </p:cNvPr>
          <p:cNvSpPr/>
          <p:nvPr/>
        </p:nvSpPr>
        <p:spPr bwMode="auto">
          <a:xfrm rot="16200000">
            <a:off x="6516030" y="1941883"/>
            <a:ext cx="228600" cy="2364060"/>
          </a:xfrm>
          <a:prstGeom prst="leftBrace">
            <a:avLst>
              <a:gd name="adj1" fmla="val 8333"/>
              <a:gd name="adj2" fmla="val 541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85C93C-67C3-40C8-ABE0-B38532C5A2CC}"/>
              </a:ext>
            </a:extLst>
          </p:cNvPr>
          <p:cNvSpPr txBox="1"/>
          <p:nvPr/>
        </p:nvSpPr>
        <p:spPr>
          <a:xfrm>
            <a:off x="5129758" y="3350091"/>
            <a:ext cx="3046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dati delle gare «anticipano» effetti </a:t>
            </a:r>
          </a:p>
          <a:p>
            <a:pPr algn="ctr"/>
            <a:r>
              <a:rPr lang="it-IT" sz="12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 PA</a:t>
            </a:r>
          </a:p>
        </p:txBody>
      </p:sp>
      <p:sp>
        <p:nvSpPr>
          <p:cNvPr id="10" name="Rectangle 45">
            <a:extLst>
              <a:ext uri="{FF2B5EF4-FFF2-40B4-BE49-F238E27FC236}">
                <a16:creationId xmlns:a16="http://schemas.microsoft.com/office/drawing/2014/main" id="{08E97B23-2E52-4F40-B57C-14959CDF6330}"/>
              </a:ext>
            </a:extLst>
          </p:cNvPr>
          <p:cNvSpPr/>
          <p:nvPr/>
        </p:nvSpPr>
        <p:spPr>
          <a:xfrm>
            <a:off x="286504" y="4279743"/>
            <a:ext cx="8286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Char char="-"/>
            </a:pPr>
            <a:r>
              <a:rPr lang="it-IT" sz="20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Dati elaborati per i soli bandi di gara pubblicati;</a:t>
            </a:r>
          </a:p>
          <a:p>
            <a:pPr marL="342900" lvl="0" indent="-342900" algn="just">
              <a:buFontTx/>
              <a:buChar char="-"/>
            </a:pPr>
            <a:r>
              <a:rPr lang="it-IT" sz="20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Anno 2020 «deroghe» affidamento diretto influenzano risultati.</a:t>
            </a:r>
            <a:endParaRPr lang="it-IT" sz="2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2C05CA-9BAA-4DAE-A8BB-98FDBECA0638}"/>
              </a:ext>
            </a:extLst>
          </p:cNvPr>
          <p:cNvSpPr txBox="1"/>
          <p:nvPr/>
        </p:nvSpPr>
        <p:spPr>
          <a:xfrm>
            <a:off x="7957812" y="846743"/>
            <a:ext cx="10743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(Milioni di euro)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6175A2-ABA5-4A54-A5F0-E1932430000F}"/>
              </a:ext>
            </a:extLst>
          </p:cNvPr>
          <p:cNvSpPr txBox="1"/>
          <p:nvPr/>
        </p:nvSpPr>
        <p:spPr>
          <a:xfrm>
            <a:off x="22514" y="3035796"/>
            <a:ext cx="1217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Infoplus</a:t>
            </a:r>
          </a:p>
        </p:txBody>
      </p:sp>
    </p:spTree>
    <p:extLst>
      <p:ext uri="{BB962C8B-B14F-4D97-AF65-F5344CB8AC3E}">
        <p14:creationId xmlns:p14="http://schemas.microsoft.com/office/powerpoint/2010/main" val="17584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9413" y="206475"/>
            <a:ext cx="8385175" cy="548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Investimenti Enti Territoriali – Effetti sul territorio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5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8C94A75C-EB43-4959-91C6-BC899217D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21520"/>
              </p:ext>
            </p:extLst>
          </p:nvPr>
        </p:nvGraphicFramePr>
        <p:xfrm>
          <a:off x="1524000" y="710704"/>
          <a:ext cx="6096000" cy="1123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4523433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0925151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339762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5273107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r>
                        <a:rPr lang="it-IT" sz="1100" dirty="0"/>
                        <a:t>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Var</a:t>
                      </a:r>
                      <a:r>
                        <a:rPr lang="it-IT" sz="1100" dirty="0"/>
                        <a:t>.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7656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dirty="0"/>
                        <a:t>NORD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/>
                        <a:t>5.680,35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/>
                        <a:t>6.787,79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dirty="0">
                          <a:solidFill>
                            <a:srgbClr val="00B050"/>
                          </a:solidFill>
                        </a:rPr>
                        <a:t>+19,50%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53225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/>
                        <a:t>CENTRO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/>
                        <a:t>1.542,87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dirty="0"/>
                        <a:t>1.844,78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dirty="0">
                          <a:solidFill>
                            <a:srgbClr val="00B050"/>
                          </a:solidFill>
                        </a:rPr>
                        <a:t>+19,57%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89455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dirty="0"/>
                        <a:t>SUD E ISOLE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/>
                        <a:t>3.989,88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/>
                        <a:t>4.324,03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>
                          <a:solidFill>
                            <a:srgbClr val="00B050"/>
                          </a:solidFill>
                        </a:rPr>
                        <a:t>+8,37%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66253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dirty="0"/>
                        <a:t>TOTALE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dirty="0"/>
                        <a:t>11.213,10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dirty="0"/>
                        <a:t>12.956,59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dirty="0">
                          <a:solidFill>
                            <a:srgbClr val="00B050"/>
                          </a:solidFill>
                        </a:rPr>
                        <a:t>+15,55%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46133408"/>
                  </a:ext>
                </a:extLst>
              </a:tr>
            </a:tbl>
          </a:graphicData>
        </a:graphic>
      </p:graphicFrame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24B88FFC-47A0-4F2F-AF7C-64D9AC9AB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07457"/>
              </p:ext>
            </p:extLst>
          </p:nvPr>
        </p:nvGraphicFramePr>
        <p:xfrm>
          <a:off x="1524000" y="1953796"/>
          <a:ext cx="6096000" cy="41699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375755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68548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976502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3675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100" dirty="0"/>
                        <a:t>Regione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Var</a:t>
                      </a:r>
                      <a:r>
                        <a:rPr lang="it-IT" sz="1100" dirty="0"/>
                        <a:t>.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85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dirty="0"/>
                        <a:t>LIGURIA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230,63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443,26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+92,19%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32355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dirty="0"/>
                        <a:t>LOMBARDIA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1.575,70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2.060,15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+30,75%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272235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PIEMONTE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695,88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839,31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+20,61%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16556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VALLE D'AOSTA/VALLÉE D'AOSTE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72,04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102,18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+41,84%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834749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EMILIA-ROMAGNA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741,54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910,59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+22,80%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966923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FRIULI-VENEZIA GIULIA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376,14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350,29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-6,87% ▼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771225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TRENTINO-ALTO ADIGE/SÜDTIROL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1.218,96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1.051,03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-13,78% ▼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04552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VENETO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769,47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1.030,97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+33,98%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121525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LAZIO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520,43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685,02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+31,63%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09113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MARCHE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265,61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299,11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+12,61%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910336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TOSCANA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636,64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714,56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+12,24%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3427313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UMBRIA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120,19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146,09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+21,55%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6709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ABRUZZO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726,79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575,53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-20,81% ▼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497794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BASILICATA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153,28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162,43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+5,97%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61517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CALABRIA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318,39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375,38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+17,90%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490866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dirty="0"/>
                        <a:t>CAMPANIA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1.103,22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1.228,10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+11,32%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272975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/>
                        <a:t>MOLISE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102,08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83,32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-18,37% ▼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18343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dirty="0"/>
                        <a:t>PUGLIA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527,10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642,06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+21,81%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80139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dirty="0"/>
                        <a:t>SARDEGNA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393,40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516,74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+31,35%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569865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dirty="0"/>
                        <a:t>SICILIA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/>
                        <a:t>665,64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dirty="0"/>
                        <a:t>740,46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+11,24% 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924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70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9413" y="206475"/>
            <a:ext cx="8385175" cy="548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Investimenti Enti Territoriali – Effetti sul territorio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6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9F94DD-A147-4931-B3AE-9DE44E80C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0" r="28737"/>
          <a:stretch/>
        </p:blipFill>
        <p:spPr>
          <a:xfrm>
            <a:off x="2249742" y="743926"/>
            <a:ext cx="4644516" cy="537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7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9D420D7-057B-4B19-BBBB-6C736531B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183571"/>
              </p:ext>
            </p:extLst>
          </p:nvPr>
        </p:nvGraphicFramePr>
        <p:xfrm>
          <a:off x="268665" y="1171104"/>
          <a:ext cx="8606671" cy="470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EF7D0C04-89D3-4C26-9B29-E870B9E80254}"/>
              </a:ext>
            </a:extLst>
          </p:cNvPr>
          <p:cNvSpPr txBox="1">
            <a:spLocks/>
          </p:cNvSpPr>
          <p:nvPr/>
        </p:nvSpPr>
        <p:spPr bwMode="auto">
          <a:xfrm>
            <a:off x="379413" y="206475"/>
            <a:ext cx="8385175" cy="5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B3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B3066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it-IT" altLang="it-IT" b="1" kern="0" dirty="0"/>
              <a:t>Investimenti Enti Territoriali – Effetti sulla natura della spesa</a:t>
            </a:r>
          </a:p>
        </p:txBody>
      </p:sp>
    </p:spTree>
    <p:extLst>
      <p:ext uri="{BB962C8B-B14F-4D97-AF65-F5344CB8AC3E}">
        <p14:creationId xmlns:p14="http://schemas.microsoft.com/office/powerpoint/2010/main" val="49524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6504" y="206475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Contributi agli investimenti: riflessioni critiche in assenza di un piano di «performance»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8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04ACD03C-6BDD-48C0-885F-FD3F803ED541}"/>
              </a:ext>
            </a:extLst>
          </p:cNvPr>
          <p:cNvSpPr/>
          <p:nvPr/>
        </p:nvSpPr>
        <p:spPr>
          <a:xfrm>
            <a:off x="179512" y="5418867"/>
            <a:ext cx="421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Nota SESD-RGS n. 83/2021 </a:t>
            </a:r>
          </a:p>
          <a:p>
            <a:pPr lvl="0"/>
            <a:r>
              <a:rPr lang="it-IT" sz="12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Misure finanziamento progettazione</a:t>
            </a:r>
            <a:endParaRPr lang="it-IT" sz="1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01CE53E-6784-44E8-9587-9D5B17805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04" y="1903774"/>
            <a:ext cx="5559272" cy="3341478"/>
          </a:xfrm>
          <a:prstGeom prst="rect">
            <a:avLst/>
          </a:prstGeom>
        </p:spPr>
      </p:pic>
      <p:sp>
        <p:nvSpPr>
          <p:cNvPr id="8" name="Rectangle 45">
            <a:extLst>
              <a:ext uri="{FF2B5EF4-FFF2-40B4-BE49-F238E27FC236}">
                <a16:creationId xmlns:a16="http://schemas.microsoft.com/office/drawing/2014/main" id="{40A94A73-5702-470B-A9E7-F2E7EBA25229}"/>
              </a:ext>
            </a:extLst>
          </p:cNvPr>
          <p:cNvSpPr/>
          <p:nvPr/>
        </p:nvSpPr>
        <p:spPr>
          <a:xfrm>
            <a:off x="5913826" y="1870534"/>
            <a:ext cx="32301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i="1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Chiamata progetti</a:t>
            </a:r>
            <a:r>
              <a:rPr lang="it-IT" sz="16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: stanziamento risorse vs avviso</a:t>
            </a:r>
          </a:p>
          <a:p>
            <a:pPr lvl="0"/>
            <a:endParaRPr lang="it-IT" sz="1600" dirty="0">
              <a:solidFill>
                <a:srgbClr val="0B3066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it-IT" sz="1600" b="1" i="1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Presentazione progetti</a:t>
            </a:r>
            <a:r>
              <a:rPr lang="it-IT" sz="16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: avviso vs presentazione istanze</a:t>
            </a:r>
          </a:p>
          <a:p>
            <a:pPr lvl="0"/>
            <a:endParaRPr lang="it-IT" sz="1600" dirty="0">
              <a:solidFill>
                <a:srgbClr val="0B3066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it-IT" sz="1600" b="1" i="1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Selezione progetti</a:t>
            </a:r>
            <a:r>
              <a:rPr lang="it-IT" sz="16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: presentazione istanze vs pubblicazione graduatoria</a:t>
            </a:r>
          </a:p>
          <a:p>
            <a:pPr lvl="0"/>
            <a:endParaRPr lang="it-IT" sz="1600" dirty="0">
              <a:solidFill>
                <a:srgbClr val="0B3066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it-IT" sz="1600" b="1" i="1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Affidamento progettazione</a:t>
            </a:r>
            <a:r>
              <a:rPr lang="it-IT" sz="16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: pubblicazione graduatoria vs pubblicazione procedura affidamento</a:t>
            </a:r>
            <a:endParaRPr lang="it-IT" sz="16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45">
            <a:extLst>
              <a:ext uri="{FF2B5EF4-FFF2-40B4-BE49-F238E27FC236}">
                <a16:creationId xmlns:a16="http://schemas.microsoft.com/office/drawing/2014/main" id="{35356734-C12F-498C-A657-E1166EF24BD3}"/>
              </a:ext>
            </a:extLst>
          </p:cNvPr>
          <p:cNvSpPr/>
          <p:nvPr/>
        </p:nvSpPr>
        <p:spPr>
          <a:xfrm>
            <a:off x="358459" y="1263370"/>
            <a:ext cx="8286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800" dirty="0">
                <a:solidFill>
                  <a:srgbClr val="0B3066"/>
                </a:solidFill>
                <a:latin typeface="+mj-lt"/>
                <a:ea typeface="+mj-ea"/>
                <a:cs typeface="+mj-cs"/>
              </a:rPr>
              <a:t>n. 6 linee di finanziamento analizzate (Interno, Istruzione, Infrastrutture e PCM</a:t>
            </a:r>
            <a:endParaRPr lang="it-IT" sz="1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5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B913C561-1B5C-4165-AA87-147615977F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6504" y="206475"/>
            <a:ext cx="8385175" cy="8462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/>
              <a:t>Contributi agli investimenti: riflessioni critiche in assenza di un piano di «performance»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F0887-F4D8-41CC-BBBE-EEA53FBDBB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Venezia, 17 dicembre 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9B6DE-C740-4139-A4BA-0D78E80E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27763"/>
            <a:ext cx="5977359" cy="228600"/>
          </a:xfrm>
        </p:spPr>
        <p:txBody>
          <a:bodyPr/>
          <a:lstStyle/>
          <a:p>
            <a:pPr>
              <a:defRPr/>
            </a:pPr>
            <a:r>
              <a:rPr lang="it-IT" dirty="0"/>
              <a:t>Il PNRR: cosa comporta un piano di </a:t>
            </a:r>
            <a:r>
              <a:rPr lang="it-IT" i="1" dirty="0"/>
              <a:t>performance</a:t>
            </a:r>
            <a:r>
              <a:rPr lang="it-IT" dirty="0"/>
              <a:t> nelle relazioni tra centro e periferia</a:t>
            </a:r>
          </a:p>
        </p:txBody>
      </p:sp>
      <p:sp>
        <p:nvSpPr>
          <p:cNvPr id="11270" name="Segnaposto numero diapositiva 5">
            <a:extLst>
              <a:ext uri="{FF2B5EF4-FFF2-40B4-BE49-F238E27FC236}">
                <a16:creationId xmlns:a16="http://schemas.microsoft.com/office/drawing/2014/main" id="{5683AC25-43A9-4613-9CC4-B237D3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7B4E0-81EB-40E0-BE41-42D666CA6460}" type="slidenum">
              <a:rPr lang="it-IT" altLang="it-IT" sz="1000">
                <a:latin typeface="Tahoma" panose="020B0604030504040204" pitchFamily="34" charset="0"/>
              </a:rPr>
              <a:pPr/>
              <a:t>9</a:t>
            </a:fld>
            <a:endParaRPr lang="it-IT" altLang="it-IT" sz="1000">
              <a:latin typeface="Tahoma" panose="020B0604030504040204" pitchFamily="34" charset="0"/>
            </a:endParaRPr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40A94A73-5702-470B-A9E7-F2E7EBA25229}"/>
              </a:ext>
            </a:extLst>
          </p:cNvPr>
          <p:cNvSpPr/>
          <p:nvPr/>
        </p:nvSpPr>
        <p:spPr>
          <a:xfrm>
            <a:off x="286504" y="1412776"/>
            <a:ext cx="8677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b="1" i="1" dirty="0">
                <a:solidFill>
                  <a:srgbClr val="002060"/>
                </a:solidFill>
                <a:latin typeface="+mn-lt"/>
              </a:rPr>
              <a:t>Performance</a:t>
            </a:r>
            <a:r>
              <a:rPr lang="it-IT" sz="20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(</a:t>
            </a:r>
            <a:r>
              <a:rPr lang="it-IT" sz="2000" b="1" dirty="0">
                <a:solidFill>
                  <a:srgbClr val="002060"/>
                </a:solidFill>
                <a:latin typeface="+mn-lt"/>
              </a:rPr>
              <a:t>vincolante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) gioca un </a:t>
            </a:r>
            <a:r>
              <a:rPr lang="it-IT" sz="2000" b="1" dirty="0">
                <a:solidFill>
                  <a:srgbClr val="002060"/>
                </a:solidFill>
                <a:latin typeface="+mn-lt"/>
              </a:rPr>
              <a:t>ruolo chiave 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nelle relazioni centro e periferia….cosa è mancato fino ad oggi:</a:t>
            </a:r>
          </a:p>
          <a:p>
            <a:pPr lvl="0"/>
            <a:endParaRPr lang="it-IT" sz="2000" i="1" dirty="0">
              <a:solidFill>
                <a:srgbClr val="002060"/>
              </a:solidFill>
              <a:latin typeface="+mn-lt"/>
            </a:endParaRPr>
          </a:p>
          <a:p>
            <a:pPr marL="354013" lvl="0" indent="-354013">
              <a:buFontTx/>
              <a:buChar char="-"/>
            </a:pPr>
            <a:r>
              <a:rPr lang="it-IT" sz="2000" b="1" i="1" dirty="0">
                <a:solidFill>
                  <a:srgbClr val="002060"/>
                </a:solidFill>
                <a:latin typeface="+mn-lt"/>
              </a:rPr>
              <a:t>Rispetto reciproco su impegni e tempi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: «chiamata progetti» e «selezione progetti»….termini perentori e non ordinatori: forte responsabilizzazione di tutti gli attori coinvolti;</a:t>
            </a:r>
          </a:p>
          <a:p>
            <a:pPr lvl="0"/>
            <a:endParaRPr lang="it-IT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>
              <a:buFontTx/>
              <a:buChar char="-"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Risultati chiari 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e «</a:t>
            </a:r>
            <a:r>
              <a:rPr lang="it-IT" sz="2000" b="1" dirty="0">
                <a:solidFill>
                  <a:srgbClr val="002060"/>
                </a:solidFill>
                <a:latin typeface="+mn-lt"/>
              </a:rPr>
              <a:t>misurabili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»: le politiche (anche nazionali) devono essere trasparenti sia sugli obiettivi da raggiungere (target ex ante) sia sugli obiettivi raggiunti (target ex post);</a:t>
            </a:r>
          </a:p>
          <a:p>
            <a:pPr lvl="0"/>
            <a:endParaRPr lang="it-IT" sz="2000" dirty="0">
              <a:solidFill>
                <a:srgbClr val="002060"/>
              </a:solidFill>
              <a:latin typeface="+mn-lt"/>
            </a:endParaRPr>
          </a:p>
          <a:p>
            <a:pPr marL="342900" lvl="0" indent="-342900">
              <a:buFontTx/>
              <a:buChar char="-"/>
            </a:pPr>
            <a:r>
              <a:rPr lang="it-IT" sz="2000" b="1" dirty="0">
                <a:solidFill>
                  <a:srgbClr val="002060"/>
                </a:solidFill>
                <a:latin typeface="+mn-lt"/>
              </a:rPr>
              <a:t>Base informativa indispensabile per politiche nazionali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: un piano di </a:t>
            </a:r>
            <a:r>
              <a:rPr lang="it-IT" sz="2000" i="1" dirty="0">
                <a:solidFill>
                  <a:srgbClr val="002060"/>
                </a:solidFill>
                <a:latin typeface="+mn-lt"/>
              </a:rPr>
              <a:t>performance</a:t>
            </a:r>
            <a:r>
              <a:rPr lang="it-IT" sz="2000" dirty="0">
                <a:solidFill>
                  <a:srgbClr val="002060"/>
                </a:solidFill>
                <a:latin typeface="+mn-lt"/>
              </a:rPr>
              <a:t> come strumento indispensabile per porre le basi per una seria pianificazione della valutazione delle politiche pubbliche.</a:t>
            </a:r>
            <a:endParaRPr lang="it-IT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782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FJMWPfGzXD99ohFYW0JA"/>
</p:tagLst>
</file>

<file path=ppt/theme/theme1.xml><?xml version="1.0" encoding="utf-8"?>
<a:theme xmlns:a="http://schemas.openxmlformats.org/drawingml/2006/main" name="Presentazione vuota">
  <a:themeElements>
    <a:clrScheme name="DT">
      <a:dk1>
        <a:srgbClr val="002776"/>
      </a:dk1>
      <a:lt1>
        <a:srgbClr val="FFFFFF"/>
      </a:lt1>
      <a:dk2>
        <a:srgbClr val="FFFFFF"/>
      </a:dk2>
      <a:lt2>
        <a:srgbClr val="FFFFFF"/>
      </a:lt2>
      <a:accent1>
        <a:srgbClr val="006643"/>
      </a:accent1>
      <a:accent2>
        <a:srgbClr val="D8D8D8"/>
      </a:accent2>
      <a:accent3>
        <a:srgbClr val="D12A48"/>
      </a:accent3>
      <a:accent4>
        <a:srgbClr val="006643"/>
      </a:accent4>
      <a:accent5>
        <a:srgbClr val="D8D8D8"/>
      </a:accent5>
      <a:accent6>
        <a:srgbClr val="D12A48"/>
      </a:accent6>
      <a:hlink>
        <a:srgbClr val="006643"/>
      </a:hlink>
      <a:folHlink>
        <a:srgbClr val="00C830"/>
      </a:folHlink>
    </a:clrScheme>
    <a:fontScheme name="D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1292</TotalTime>
  <Words>2611</Words>
  <Application>Microsoft Office PowerPoint</Application>
  <PresentationFormat>Presentazione su schermo (4:3)</PresentationFormat>
  <Paragraphs>375</Paragraphs>
  <Slides>24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Frutiger LT 45 Light</vt:lpstr>
      <vt:lpstr>Garamond</vt:lpstr>
      <vt:lpstr>Segoe UI</vt:lpstr>
      <vt:lpstr>Tahoma</vt:lpstr>
      <vt:lpstr>Presentazione vuota</vt:lpstr>
      <vt:lpstr>think-cell Slide</vt:lpstr>
      <vt:lpstr>Il PNRR: cosa comporta un piano di performance nelle relazioni tra centro e periferia</vt:lpstr>
      <vt:lpstr>Investimenti Enti Territoriali - Contesto</vt:lpstr>
      <vt:lpstr>Investimenti Enti Territoriali – Azioni poste in essere</vt:lpstr>
      <vt:lpstr>Investimenti Enti Territoriali – Segnali «anticipatori»</vt:lpstr>
      <vt:lpstr>Investimenti Enti Territoriali – Effetti sul territorio</vt:lpstr>
      <vt:lpstr>Investimenti Enti Territoriali – Effetti sul territorio</vt:lpstr>
      <vt:lpstr>Presentazione standard di PowerPoint</vt:lpstr>
      <vt:lpstr>Contributi agli investimenti: riflessioni critiche in assenza di un piano di «performance»</vt:lpstr>
      <vt:lpstr>Contributi agli investimenti: riflessioni critiche in assenza di un piano di «performance»</vt:lpstr>
      <vt:lpstr>Presentazione standard di PowerPoint</vt:lpstr>
      <vt:lpstr>Le regole del dispositivo RRF sono innovative per vari aspetti</vt:lpstr>
      <vt:lpstr>Il PNRR come contratto di performance</vt:lpstr>
      <vt:lpstr>Milestone e target nel PNRR</vt:lpstr>
      <vt:lpstr>Milestone e target nel PNRR</vt:lpstr>
      <vt:lpstr>Circa il 37% delle risorse saranno gestite dagli enti territoriali  (67 mld per il PNRR e fino a 80 miliardi con il PNC)</vt:lpstr>
      <vt:lpstr>Hanno un ruolo predominante comuni e  città metropolitane</vt:lpstr>
      <vt:lpstr>M&amp;T: le implicazioni per gli enti locali</vt:lpstr>
      <vt:lpstr>Milestone e target nel PNRR sono caratterizzati da requisiti complessi/1</vt:lpstr>
      <vt:lpstr>Milestone e target nel PNRR sono caratterizzati da requisiti complessi/2</vt:lpstr>
      <vt:lpstr>M&amp;T: le implicazioni per gli enti locali</vt:lpstr>
      <vt:lpstr>M&amp;T: dalla misura al progetto CUP</vt:lpstr>
      <vt:lpstr>M&amp;T: tempestività dei dati</vt:lpstr>
      <vt:lpstr>M&amp;T: cosa si misura</vt:lpstr>
      <vt:lpstr>M&amp;T: come si misura</vt:lpstr>
    </vt:vector>
  </TitlesOfParts>
  <Company>Crea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Crea Design</dc:creator>
  <cp:lastModifiedBy>camilla.ziani</cp:lastModifiedBy>
  <cp:revision>158</cp:revision>
  <cp:lastPrinted>2021-12-09T15:42:51Z</cp:lastPrinted>
  <dcterms:created xsi:type="dcterms:W3CDTF">2011-02-11T15:23:56Z</dcterms:created>
  <dcterms:modified xsi:type="dcterms:W3CDTF">2021-12-17T10:32:12Z</dcterms:modified>
</cp:coreProperties>
</file>